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7"/>
  </p:notesMasterIdLst>
  <p:handoutMasterIdLst>
    <p:handoutMasterId r:id="rId8"/>
  </p:handoutMasterIdLst>
  <p:sldIdLst>
    <p:sldId id="262" r:id="rId2"/>
    <p:sldId id="260" r:id="rId3"/>
    <p:sldId id="264" r:id="rId4"/>
    <p:sldId id="261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D3"/>
    <a:srgbClr val="F3F0EA"/>
    <a:srgbClr val="FFFFFF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6" autoAdjust="0"/>
    <p:restoredTop sz="96224" autoAdjust="0"/>
  </p:normalViewPr>
  <p:slideViewPr>
    <p:cSldViewPr snapToGrid="0">
      <p:cViewPr>
        <p:scale>
          <a:sx n="100" d="100"/>
          <a:sy n="100" d="100"/>
        </p:scale>
        <p:origin x="1032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C15B7-BAC7-421C-A4AA-FECA45310C4C}" type="datetimeFigureOut">
              <a:rPr lang="ko-KR" altLang="en-US" smtClean="0"/>
              <a:t>2020-07-10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4CD25-4011-4C87-BB59-532204ACC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998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EA678-A941-4734-B3F5-CC3820ABCA90}" type="datetimeFigureOut">
              <a:rPr lang="ko-KR" altLang="en-US" smtClean="0"/>
              <a:t>2020-07-10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FB0EB-37B3-4196-8E6A-FC4C443076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01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806392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806392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04000" y="4501201"/>
            <a:ext cx="813600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59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11" y="290146"/>
            <a:ext cx="8585790" cy="821924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 userDrawn="1"/>
        </p:nvSpPr>
        <p:spPr>
          <a:xfrm>
            <a:off x="566928" y="0"/>
            <a:ext cx="8577072" cy="1081454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226664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52" y="113948"/>
            <a:ext cx="8081920" cy="967506"/>
          </a:xfrm>
        </p:spPr>
        <p:txBody>
          <a:bodyPr>
            <a:normAutofit/>
          </a:bodyPr>
          <a:lstStyle>
            <a:lvl1pPr>
              <a:defRPr sz="32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E22CF54-F052-4244-A943-D3C6F0D9F7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" y="1274888"/>
            <a:ext cx="8458200" cy="852850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r>
              <a:rPr lang="ko-KR" altLang="en-US" dirty="0"/>
              <a:t>마스터 텍스트 스타일을 편집하려면 클릭</a:t>
            </a:r>
          </a:p>
        </p:txBody>
      </p:sp>
    </p:spTree>
    <p:extLst>
      <p:ext uri="{BB962C8B-B14F-4D97-AF65-F5344CB8AC3E}">
        <p14:creationId xmlns:p14="http://schemas.microsoft.com/office/powerpoint/2010/main" val="2310228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3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10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 userDrawn="1"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2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2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10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9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2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2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72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a/answer/33864?hl=k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inha.ac.k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4C165A60-A8F3-41EF-9E55-AFB91DF4301B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8485" y="625683"/>
            <a:ext cx="2808664" cy="2807710"/>
          </a:xfrm>
          <a:prstGeom prst="rect">
            <a:avLst/>
          </a:prstGeom>
        </p:spPr>
      </p:pic>
      <p:sp>
        <p:nvSpPr>
          <p:cNvPr id="7" name="제목 3">
            <a:extLst>
              <a:ext uri="{FF2B5EF4-FFF2-40B4-BE49-F238E27FC236}">
                <a16:creationId xmlns:a16="http://schemas.microsoft.com/office/drawing/2014/main" id="{B80A01F6-3560-44F9-B9B6-38F12F182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84" y="3433393"/>
            <a:ext cx="7982433" cy="1068592"/>
          </a:xfrm>
        </p:spPr>
        <p:txBody>
          <a:bodyPr anchor="b">
            <a:normAutofit/>
          </a:bodyPr>
          <a:lstStyle/>
          <a:p>
            <a:r>
              <a:rPr lang="en-US" altLang="ko-KR" sz="32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Google G </a:t>
            </a:r>
            <a:r>
              <a:rPr lang="en-US" altLang="ko-KR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Suite</a:t>
            </a:r>
            <a:br>
              <a:rPr lang="en-US" altLang="ko-KR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신규가입안내 </a:t>
            </a:r>
            <a:r>
              <a:rPr lang="en-US" altLang="ko-KR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재학생 및 수료생</a:t>
            </a:r>
            <a:r>
              <a:rPr lang="en-US" altLang="ko-KR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졸업생</a:t>
            </a:r>
            <a:r>
              <a:rPr lang="en-US" altLang="ko-KR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2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E05CE8-3329-4039-A8BE-EAE86D69A337}"/>
              </a:ext>
            </a:extLst>
          </p:cNvPr>
          <p:cNvSpPr txBox="1"/>
          <p:nvPr/>
        </p:nvSpPr>
        <p:spPr>
          <a:xfrm>
            <a:off x="385267" y="5996163"/>
            <a:ext cx="4275512" cy="577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G Suite</a:t>
            </a:r>
            <a:r>
              <a:rPr lang="ko-KR" altLang="ko-KR" sz="1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은 </a:t>
            </a:r>
            <a:r>
              <a:rPr lang="en-US" altLang="ko-KR" sz="1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Google Chrome </a:t>
            </a:r>
            <a:r>
              <a:rPr lang="ko-KR" altLang="ko-KR" sz="1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브라우저 사용을 권장합니다</a:t>
            </a:r>
            <a:r>
              <a:rPr lang="en-US" altLang="ko-KR" sz="1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200" kern="100" dirty="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en-US" altLang="ko-KR" sz="1200" b="1" strike="noStrike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https://support.google.com/a/answer/33864?hl=ko</a:t>
            </a:r>
            <a:endParaRPr lang="ko-KR" altLang="en-US" sz="1200" dirty="0"/>
          </a:p>
        </p:txBody>
      </p:sp>
      <p:sp>
        <p:nvSpPr>
          <p:cNvPr id="9" name="제목 3">
            <a:extLst>
              <a:ext uri="{FF2B5EF4-FFF2-40B4-BE49-F238E27FC236}">
                <a16:creationId xmlns:a16="http://schemas.microsoft.com/office/drawing/2014/main" id="{B80A01F6-3560-44F9-B9B6-38F12F182993}"/>
              </a:ext>
            </a:extLst>
          </p:cNvPr>
          <p:cNvSpPr txBox="1">
            <a:spLocks/>
          </p:cNvSpPr>
          <p:nvPr/>
        </p:nvSpPr>
        <p:spPr>
          <a:xfrm>
            <a:off x="4508389" y="5939624"/>
            <a:ext cx="4493811" cy="633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인하대학교 </a:t>
            </a:r>
            <a:r>
              <a:rPr lang="ko-KR" altLang="en-US" sz="20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정보통신처</a:t>
            </a:r>
            <a:endParaRPr lang="ko-KR" altLang="en-US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697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FC2F2C-B5B3-4C75-B6DA-502581EC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계정 생성 </a:t>
            </a:r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30AC055B-4AA4-4840-9455-4D095D927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/>
              <a:t>계정 생성 방법은 </a:t>
            </a:r>
            <a:r>
              <a:rPr lang="ko-KR" altLang="en-US" b="1" dirty="0" smtClean="0"/>
              <a:t>별도의 페이지에 접속하여 생성이 가능합니다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가입 및 서비스 이용은 </a:t>
            </a:r>
            <a:r>
              <a:rPr lang="en-US" altLang="ko-KR" dirty="0"/>
              <a:t>Google Chrome </a:t>
            </a:r>
            <a:r>
              <a:rPr lang="ko-KR" altLang="en-US" dirty="0"/>
              <a:t>브라우저 사용을 권장합니다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7876F0B9-23B3-4FE5-8B3E-B3FBEE20A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013900"/>
              </p:ext>
            </p:extLst>
          </p:nvPr>
        </p:nvGraphicFramePr>
        <p:xfrm>
          <a:off x="426128" y="2059620"/>
          <a:ext cx="8291744" cy="448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872">
                  <a:extLst>
                    <a:ext uri="{9D8B030D-6E8A-4147-A177-3AD203B41FA5}">
                      <a16:colId xmlns:a16="http://schemas.microsoft.com/office/drawing/2014/main" val="57558486"/>
                    </a:ext>
                  </a:extLst>
                </a:gridCol>
                <a:gridCol w="4145872">
                  <a:extLst>
                    <a:ext uri="{9D8B030D-6E8A-4147-A177-3AD203B41FA5}">
                      <a16:colId xmlns:a16="http://schemas.microsoft.com/office/drawing/2014/main" val="527729873"/>
                    </a:ext>
                  </a:extLst>
                </a:gridCol>
              </a:tblGrid>
              <a:tr h="4483224"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898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A629E85-959C-4C86-B518-3A3525CBBA9E}"/>
              </a:ext>
            </a:extLst>
          </p:cNvPr>
          <p:cNvSpPr txBox="1"/>
          <p:nvPr/>
        </p:nvSpPr>
        <p:spPr>
          <a:xfrm>
            <a:off x="444525" y="2138281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브라우저를 실행한 후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https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://cloud.inha.ac.kr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에 접속 후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학사 포탈 계정으로 로그인합니다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753" y="2598313"/>
            <a:ext cx="3981450" cy="22955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A629E85-959C-4C86-B518-3A3525CBBA9E}"/>
              </a:ext>
            </a:extLst>
          </p:cNvPr>
          <p:cNvSpPr txBox="1"/>
          <p:nvPr/>
        </p:nvSpPr>
        <p:spPr>
          <a:xfrm>
            <a:off x="452760" y="4893838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포털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ID/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패스워드 분실 시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  <a:hlinkClick r:id="rId3"/>
              </a:rPr>
              <a:t>https://portal.inha.ac.kr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접속 후 아이디 찾기 및 패스워드 초기화를 합니다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0486" y="2610491"/>
            <a:ext cx="3813659" cy="229476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8662EB7-CEF7-44F7-881D-4A36D6E2BC15}"/>
              </a:ext>
            </a:extLst>
          </p:cNvPr>
          <p:cNvSpPr txBox="1"/>
          <p:nvPr/>
        </p:nvSpPr>
        <p:spPr>
          <a:xfrm>
            <a:off x="4631753" y="2138282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2"/>
            </a:pP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최초 사용자는 모든 아이콘이 흑백으로 표시됩니다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가입을 위해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Gmail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버튼을 클릭합니다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41B8B0-C0E2-4562-BA55-EA4F474C8481}"/>
              </a:ext>
            </a:extLst>
          </p:cNvPr>
          <p:cNvSpPr txBox="1"/>
          <p:nvPr/>
        </p:nvSpPr>
        <p:spPr>
          <a:xfrm>
            <a:off x="4592431" y="4915798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3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서비스 이용 약관 및 개인정보 처리방침에 동의 후 다음 버튼을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9927" y="5350334"/>
            <a:ext cx="3914775" cy="109537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2A629E85-959C-4C86-B518-3A3525CBBA9E}"/>
              </a:ext>
            </a:extLst>
          </p:cNvPr>
          <p:cNvSpPr txBox="1"/>
          <p:nvPr/>
        </p:nvSpPr>
        <p:spPr>
          <a:xfrm>
            <a:off x="452760" y="5428405"/>
            <a:ext cx="410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200" b="1" u="sng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수료생 및 졸업생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은 최초 로그인 시에 바로 접속이 안되며 최대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24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뒤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가입조건이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주어집니다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최초 로그인 시도 후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24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시간 이후에 동일한 방법으로 재시도하시어 가입을 진행하시기 바랍니다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44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FC2F2C-B5B3-4C75-B6DA-502581EC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계정 </a:t>
            </a:r>
            <a:r>
              <a:rPr lang="ko-KR" altLang="en-US" dirty="0" smtClean="0"/>
              <a:t>생성</a:t>
            </a:r>
            <a:r>
              <a:rPr lang="en-US" altLang="ko-KR" dirty="0"/>
              <a:t>(</a:t>
            </a:r>
            <a:r>
              <a:rPr lang="ko-KR" altLang="en-US" dirty="0"/>
              <a:t>계속</a:t>
            </a:r>
            <a:r>
              <a:rPr lang="en-US" altLang="ko-KR" dirty="0"/>
              <a:t>)</a:t>
            </a:r>
            <a:r>
              <a:rPr lang="ko-KR" altLang="en-US" dirty="0"/>
              <a:t>  </a:t>
            </a:r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30AC055B-4AA4-4840-9455-4D095D927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dirty="0"/>
              <a:t>계정 생성 방법은 </a:t>
            </a:r>
            <a:r>
              <a:rPr lang="ko-KR" altLang="en-US" b="1" dirty="0" smtClean="0"/>
              <a:t>별도의 페이지에 접속하여 생성이 가능합니다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가입 및 서비스 이용은 </a:t>
            </a:r>
            <a:r>
              <a:rPr lang="en-US" altLang="ko-KR" dirty="0"/>
              <a:t>Google Chrome </a:t>
            </a:r>
            <a:r>
              <a:rPr lang="ko-KR" altLang="en-US" dirty="0"/>
              <a:t>브라우저 사용을 권장합니다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7876F0B9-23B3-4FE5-8B3E-B3FBEE20A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48863"/>
              </p:ext>
            </p:extLst>
          </p:nvPr>
        </p:nvGraphicFramePr>
        <p:xfrm>
          <a:off x="426128" y="2059620"/>
          <a:ext cx="8291744" cy="448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872">
                  <a:extLst>
                    <a:ext uri="{9D8B030D-6E8A-4147-A177-3AD203B41FA5}">
                      <a16:colId xmlns:a16="http://schemas.microsoft.com/office/drawing/2014/main" val="57558486"/>
                    </a:ext>
                  </a:extLst>
                </a:gridCol>
                <a:gridCol w="4145872">
                  <a:extLst>
                    <a:ext uri="{9D8B030D-6E8A-4147-A177-3AD203B41FA5}">
                      <a16:colId xmlns:a16="http://schemas.microsoft.com/office/drawing/2014/main" val="527729873"/>
                    </a:ext>
                  </a:extLst>
                </a:gridCol>
              </a:tblGrid>
              <a:tr h="4483224"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8988"/>
                  </a:ext>
                </a:extLst>
              </a:tr>
            </a:tbl>
          </a:graphicData>
        </a:graphic>
      </p:graphicFrame>
      <p:grpSp>
        <p:nvGrpSpPr>
          <p:cNvPr id="26" name="그룹 25"/>
          <p:cNvGrpSpPr/>
          <p:nvPr/>
        </p:nvGrpSpPr>
        <p:grpSpPr>
          <a:xfrm>
            <a:off x="483901" y="2136253"/>
            <a:ext cx="4104001" cy="1200329"/>
            <a:chOff x="4592431" y="3977962"/>
            <a:chExt cx="4104000" cy="112426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4D10423-CC07-495F-AB75-A556EB3C6913}"/>
                </a:ext>
              </a:extLst>
            </p:cNvPr>
            <p:cNvSpPr txBox="1"/>
            <p:nvPr/>
          </p:nvSpPr>
          <p:spPr>
            <a:xfrm>
              <a:off x="4592431" y="3977962"/>
              <a:ext cx="4104000" cy="11242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4-1)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계정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신규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중복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재사용 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절차 진행 </a:t>
              </a:r>
              <a:endPara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   -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사용하고자하는 메일주소 입력 후        클릭 </a:t>
              </a:r>
              <a:endPara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    - [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학부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원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생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]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에서 사용하던 메일주소를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사용하려면</a:t>
              </a:r>
              <a:endPara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　　버튼을 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클릭하여 기존 </a:t>
              </a:r>
              <a:r>
                <a:rPr lang="ko-KR" altLang="en-US" sz="1200" dirty="0" err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학사정보를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입력</a:t>
              </a:r>
              <a:endPara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  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-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 포털 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암호를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재 입력</a:t>
              </a:r>
              <a:r>
                <a:rPr lang="en-US" altLang="ko-KR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/ G </a:t>
              </a:r>
              <a:r>
                <a:rPr lang="en-US" altLang="ko-KR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Suite </a:t>
              </a:r>
              <a:r>
                <a:rPr lang="ko-KR" altLang="en-US" sz="12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계정 생성 </a:t>
              </a:r>
              <a:r>
                <a:rPr lang="ko-KR" altLang="en-US" sz="12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버튼 클릭</a:t>
              </a:r>
              <a:endPara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endPara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pic>
          <p:nvPicPr>
            <p:cNvPr id="28" name="그림 27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250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846382" y="4504210"/>
              <a:ext cx="215438" cy="226210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14D10423-CC07-495F-AB75-A556EB3C6913}"/>
              </a:ext>
            </a:extLst>
          </p:cNvPr>
          <p:cNvSpPr txBox="1"/>
          <p:nvPr/>
        </p:nvSpPr>
        <p:spPr>
          <a:xfrm>
            <a:off x="4645675" y="2127736"/>
            <a:ext cx="41040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4-2)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기존메일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사용자인 경우 별도로 메일주소를 설정할 필요가 없습니다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기본정보가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정상적으로 입력 되었는지 확인 후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포털 암호를 입력하여 계정을 생성합니다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412" y="2748079"/>
            <a:ext cx="3542567" cy="372161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290" y="3127377"/>
            <a:ext cx="3190622" cy="3363927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2327397"/>
            <a:ext cx="304800" cy="238125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920695"/>
              </p:ext>
            </p:extLst>
          </p:nvPr>
        </p:nvGraphicFramePr>
        <p:xfrm>
          <a:off x="3228648" y="5132018"/>
          <a:ext cx="10541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2780249463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rgbClr val="0070C0"/>
                          </a:solidFill>
                        </a:rPr>
                        <a:t>자동생성</a:t>
                      </a:r>
                      <a:endParaRPr lang="ko-KR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13081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561942"/>
              </p:ext>
            </p:extLst>
          </p:nvPr>
        </p:nvGraphicFramePr>
        <p:xfrm>
          <a:off x="5086023" y="4684343"/>
          <a:ext cx="10541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2780249463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>
                          <a:solidFill>
                            <a:srgbClr val="0070C0"/>
                          </a:solidFill>
                        </a:rPr>
                        <a:t>자동생성</a:t>
                      </a:r>
                      <a:endParaRPr lang="ko-KR" altLang="en-US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413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95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FC2F2C-B5B3-4C75-B6DA-502581EC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계정 생성</a:t>
            </a:r>
            <a:r>
              <a:rPr lang="en-US" altLang="ko-KR" dirty="0"/>
              <a:t>(</a:t>
            </a:r>
            <a:r>
              <a:rPr lang="ko-KR" altLang="en-US" dirty="0"/>
              <a:t>계속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</a:p>
        </p:txBody>
      </p:sp>
      <p:graphicFrame>
        <p:nvGraphicFramePr>
          <p:cNvPr id="6" name="표 37">
            <a:extLst>
              <a:ext uri="{FF2B5EF4-FFF2-40B4-BE49-F238E27FC236}">
                <a16:creationId xmlns:a16="http://schemas.microsoft.com/office/drawing/2014/main" id="{7876F0B9-23B3-4FE5-8B3E-B3FBEE20AC06}"/>
              </a:ext>
            </a:extLst>
          </p:cNvPr>
          <p:cNvGraphicFramePr>
            <a:graphicFrameLocks noGrp="1"/>
          </p:cNvGraphicFramePr>
          <p:nvPr/>
        </p:nvGraphicFramePr>
        <p:xfrm>
          <a:off x="426128" y="2059620"/>
          <a:ext cx="8291744" cy="448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872">
                  <a:extLst>
                    <a:ext uri="{9D8B030D-6E8A-4147-A177-3AD203B41FA5}">
                      <a16:colId xmlns:a16="http://schemas.microsoft.com/office/drawing/2014/main" val="57558486"/>
                    </a:ext>
                  </a:extLst>
                </a:gridCol>
                <a:gridCol w="4145872">
                  <a:extLst>
                    <a:ext uri="{9D8B030D-6E8A-4147-A177-3AD203B41FA5}">
                      <a16:colId xmlns:a16="http://schemas.microsoft.com/office/drawing/2014/main" val="527729873"/>
                    </a:ext>
                  </a:extLst>
                </a:gridCol>
              </a:tblGrid>
              <a:tr h="4483224"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Bef>
                          <a:spcPts val="600"/>
                        </a:spcBef>
                      </a:pPr>
                      <a:endParaRPr lang="ko-KR" altLang="en-US" sz="14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8000" marR="108000" marT="72000" marB="72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898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A629E85-959C-4C86-B518-3A3525CBBA9E}"/>
              </a:ext>
            </a:extLst>
          </p:cNvPr>
          <p:cNvSpPr txBox="1"/>
          <p:nvPr/>
        </p:nvSpPr>
        <p:spPr>
          <a:xfrm>
            <a:off x="452760" y="2138282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5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계정 생성이 완료되었으며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계정 생성이 완료되기까지 약간의 시간이 소요될 수 있습니다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662EB7-CEF7-44F7-881D-4A36D6E2BC15}"/>
              </a:ext>
            </a:extLst>
          </p:cNvPr>
          <p:cNvSpPr txBox="1"/>
          <p:nvPr/>
        </p:nvSpPr>
        <p:spPr>
          <a:xfrm>
            <a:off x="452760" y="5083014"/>
            <a:ext cx="410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6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흑백으로 표시되던 아이콘들이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컬러로 표시됩니다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b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사용하고자 하는 앱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Gmail)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D6C17E-3E14-4E3A-B9D7-5D641631060E}"/>
              </a:ext>
            </a:extLst>
          </p:cNvPr>
          <p:cNvSpPr txBox="1"/>
          <p:nvPr/>
        </p:nvSpPr>
        <p:spPr>
          <a:xfrm>
            <a:off x="4592431" y="4579444"/>
            <a:ext cx="410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8"/>
            </a:pP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 Suite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앱에 접속하였습니다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41B8B0-C0E2-4562-BA55-EA4F474C8481}"/>
              </a:ext>
            </a:extLst>
          </p:cNvPr>
          <p:cNvSpPr txBox="1"/>
          <p:nvPr/>
        </p:nvSpPr>
        <p:spPr>
          <a:xfrm>
            <a:off x="4592431" y="2136648"/>
            <a:ext cx="410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arenR" startAt="7"/>
            </a:pP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처음 접속하는 경우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아래와 같이 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Google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서비스 약관에 대한 동의 화면이 표시됩니다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동의 버튼을 클릭합니다</a:t>
            </a: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80" y="2625272"/>
            <a:ext cx="3581400" cy="215265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206" y="4879175"/>
            <a:ext cx="3600450" cy="1524000"/>
          </a:xfrm>
          <a:prstGeom prst="rect">
            <a:avLst/>
          </a:prstGeom>
        </p:spPr>
      </p:pic>
      <p:sp>
        <p:nvSpPr>
          <p:cNvPr id="15" name="텍스트 개체 틀 11">
            <a:extLst>
              <a:ext uri="{FF2B5EF4-FFF2-40B4-BE49-F238E27FC236}">
                <a16:creationId xmlns:a16="http://schemas.microsoft.com/office/drawing/2014/main" id="{30AC055B-4AA4-4840-9455-4D095D927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" y="1274888"/>
            <a:ext cx="8458200" cy="852850"/>
          </a:xfrm>
        </p:spPr>
        <p:txBody>
          <a:bodyPr/>
          <a:lstStyle/>
          <a:p>
            <a:r>
              <a:rPr lang="ko-KR" altLang="en-US" dirty="0"/>
              <a:t>계정 생성 방법은 </a:t>
            </a:r>
            <a:r>
              <a:rPr lang="ko-KR" altLang="en-US" b="1" dirty="0" smtClean="0"/>
              <a:t>별도의 페이지에 접속하여 생성이 가능합니다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가입 및 서비스 이용은 </a:t>
            </a:r>
            <a:r>
              <a:rPr lang="en-US" altLang="ko-KR" dirty="0"/>
              <a:t>Google Chrome </a:t>
            </a:r>
            <a:r>
              <a:rPr lang="ko-KR" altLang="en-US" dirty="0"/>
              <a:t>브라우저 사용을 권장합니다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30" y="5564975"/>
            <a:ext cx="3600450" cy="8382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8742" y="2757832"/>
            <a:ext cx="3331378" cy="181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7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FC2F2C-B5B3-4C75-B6DA-502581ECF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계정생성</a:t>
            </a:r>
            <a:r>
              <a:rPr lang="ko-KR" altLang="en-US" dirty="0" smtClean="0"/>
              <a:t> 유의사항</a:t>
            </a:r>
            <a:endParaRPr lang="ko-KR" altLang="en-US" dirty="0"/>
          </a:p>
        </p:txBody>
      </p:sp>
      <p:sp>
        <p:nvSpPr>
          <p:cNvPr id="15" name="텍스트 개체 틀 11">
            <a:extLst>
              <a:ext uri="{FF2B5EF4-FFF2-40B4-BE49-F238E27FC236}">
                <a16:creationId xmlns:a16="http://schemas.microsoft.com/office/drawing/2014/main" id="{30AC055B-4AA4-4840-9455-4D095D9272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" y="1274887"/>
            <a:ext cx="8458200" cy="3640013"/>
          </a:xfrm>
          <a:ln>
            <a:solidFill>
              <a:srgbClr val="002060"/>
            </a:solidFill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ko-KR" altLang="en-US" sz="1600" dirty="0" smtClean="0"/>
              <a:t>모든 </a:t>
            </a:r>
            <a:r>
              <a:rPr lang="en-US" altLang="ko-KR" sz="1600" dirty="0" smtClean="0"/>
              <a:t>G Suite</a:t>
            </a:r>
            <a:r>
              <a:rPr lang="ko-KR" altLang="en-US" sz="1600" dirty="0" smtClean="0"/>
              <a:t>서비스는 크롬 웹브라우저에서 사용을 권장합니다</a:t>
            </a:r>
            <a:r>
              <a:rPr lang="en-US" altLang="ko-KR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ko-KR" altLang="en-US" sz="1600" dirty="0" smtClean="0"/>
              <a:t>처음 </a:t>
            </a:r>
            <a:r>
              <a:rPr lang="ko-KR" altLang="en-US" sz="1600" dirty="0" smtClean="0"/>
              <a:t>메일주소 설정 시 이후에는 변경이 불가하오니 신중하게 설정하시기 바랍니다</a:t>
            </a:r>
            <a:r>
              <a:rPr lang="en-US" altLang="ko-KR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ko-KR" altLang="en-US" sz="1600" dirty="0" smtClean="0"/>
              <a:t>계정 </a:t>
            </a:r>
            <a:r>
              <a:rPr lang="ko-KR" altLang="en-US" sz="1600" dirty="0" smtClean="0"/>
              <a:t>이름은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이름</a:t>
            </a:r>
            <a:r>
              <a:rPr lang="en-US" altLang="ko-KR" sz="1600" dirty="0" smtClean="0"/>
              <a:t>/</a:t>
            </a:r>
            <a:r>
              <a:rPr lang="ko-KR" altLang="en-US" sz="1600" dirty="0" smtClean="0"/>
              <a:t>학생</a:t>
            </a:r>
            <a:r>
              <a:rPr lang="en-US" altLang="ko-KR" sz="1600" dirty="0" smtClean="0"/>
              <a:t>/</a:t>
            </a:r>
            <a:r>
              <a:rPr lang="ko-KR" altLang="en-US" sz="1600" dirty="0" err="1" smtClean="0"/>
              <a:t>학과명</a:t>
            </a:r>
            <a:r>
              <a:rPr lang="en-US" altLang="ko-KR" sz="1600" dirty="0" smtClean="0"/>
              <a:t>＇</a:t>
            </a:r>
            <a:r>
              <a:rPr lang="ko-KR" altLang="en-US" sz="1600" dirty="0" smtClean="0"/>
              <a:t>으로 생성되며 학교 정책상 사용자가 임의로 변경이 불가능합니다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메일 발송 시 발신자 명은 </a:t>
            </a:r>
            <a:r>
              <a:rPr lang="ko-KR" altLang="en-US" sz="1600" dirty="0" err="1" smtClean="0"/>
              <a:t>지메일</a:t>
            </a:r>
            <a:r>
              <a:rPr lang="ko-KR" altLang="en-US" sz="1600" dirty="0" smtClean="0"/>
              <a:t> 설정에서 변경이 가능합니다</a:t>
            </a:r>
            <a:r>
              <a:rPr lang="en-US" altLang="ko-KR" sz="16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* </a:t>
            </a:r>
            <a:r>
              <a:rPr lang="ko-KR" altLang="en-US" sz="1600" b="1" u="sng" dirty="0">
                <a:solidFill>
                  <a:srgbClr val="FF0000"/>
                </a:solidFill>
              </a:rPr>
              <a:t>수료생 및 졸업생</a:t>
            </a:r>
            <a:r>
              <a:rPr lang="ko-KR" altLang="en-US" sz="1600" dirty="0"/>
              <a:t>은 최초 로그인 시에 바로 접속이 안되며 최대 </a:t>
            </a:r>
            <a:r>
              <a:rPr lang="en-US" altLang="ko-KR" sz="1600" dirty="0"/>
              <a:t>24</a:t>
            </a:r>
            <a:r>
              <a:rPr lang="ko-KR" altLang="en-US" sz="1600" dirty="0"/>
              <a:t>시간 뒤 </a:t>
            </a:r>
            <a:r>
              <a:rPr lang="ko-KR" altLang="en-US" sz="1600" dirty="0" err="1"/>
              <a:t>가입조건이</a:t>
            </a:r>
            <a:r>
              <a:rPr lang="ko-KR" altLang="en-US" sz="1600" dirty="0"/>
              <a:t> 주어집니다</a:t>
            </a:r>
            <a:r>
              <a:rPr lang="en-US" altLang="ko-KR" sz="1600" dirty="0"/>
              <a:t>. </a:t>
            </a:r>
            <a:r>
              <a:rPr lang="ko-KR" altLang="en-US" sz="1600" dirty="0"/>
              <a:t>최초 로그인 시도 후 </a:t>
            </a:r>
            <a:r>
              <a:rPr lang="en-US" altLang="ko-KR" sz="1600" dirty="0"/>
              <a:t>24</a:t>
            </a:r>
            <a:r>
              <a:rPr lang="ko-KR" altLang="en-US" sz="1600" dirty="0"/>
              <a:t>시간 이후에 동일한 방법으로 재시도하시어 가입을 진행하시기 바랍니다</a:t>
            </a:r>
            <a:r>
              <a:rPr lang="en-US" altLang="ko-KR" sz="16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ko-KR" altLang="en-US" sz="1600" dirty="0" err="1" smtClean="0"/>
              <a:t>기존메일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주소 </a:t>
            </a:r>
            <a:r>
              <a:rPr lang="en-US" altLang="ko-KR" sz="1600" dirty="0"/>
              <a:t>: http://oldmail.inha.ac.kr   </a:t>
            </a:r>
          </a:p>
          <a:p>
            <a:r>
              <a:rPr lang="en-US" altLang="ko-KR" sz="1600" dirty="0" smtClean="0"/>
              <a:t>  - cloud.inha.ac.kr </a:t>
            </a:r>
            <a:r>
              <a:rPr lang="ko-KR" altLang="en-US" sz="1600" dirty="0" err="1"/>
              <a:t>첫화면</a:t>
            </a:r>
            <a:r>
              <a:rPr lang="ko-KR" altLang="en-US" sz="1600" dirty="0"/>
              <a:t> </a:t>
            </a:r>
            <a:r>
              <a:rPr lang="ko-KR" altLang="en-US" sz="1600" dirty="0" err="1"/>
              <a:t>좌측하단부</a:t>
            </a:r>
            <a:r>
              <a:rPr lang="ko-KR" altLang="en-US" sz="1600" dirty="0"/>
              <a:t> </a:t>
            </a:r>
            <a:r>
              <a:rPr lang="en-US" altLang="ko-KR" sz="1600" dirty="0"/>
              <a:t>[</a:t>
            </a:r>
            <a:r>
              <a:rPr lang="ko-KR" altLang="en-US" sz="1600" dirty="0" err="1"/>
              <a:t>기존메일</a:t>
            </a:r>
            <a:r>
              <a:rPr lang="en-US" altLang="ko-KR" sz="1600" dirty="0"/>
              <a:t>] </a:t>
            </a:r>
            <a:r>
              <a:rPr lang="ko-KR" altLang="en-US" sz="1600" dirty="0"/>
              <a:t>클릭 사용</a:t>
            </a:r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8751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hyperlink" Target="https://cloud.jwu.ac.kr/" TargetMode="External"/></Relationships>
</file>

<file path=ppt/theme/theme1.xml><?xml version="1.0" encoding="utf-8"?>
<a:theme xmlns:a="http://schemas.openxmlformats.org/drawingml/2006/main" name="AccentBoxVTI">
  <a:themeElements>
    <a:clrScheme name="AnalogousFromLightSeed_2SEEDS">
      <a:dk1>
        <a:srgbClr val="000000"/>
      </a:dk1>
      <a:lt1>
        <a:srgbClr val="FFFFFF"/>
      </a:lt1>
      <a:dk2>
        <a:srgbClr val="413924"/>
      </a:dk2>
      <a:lt2>
        <a:srgbClr val="E6E8EB"/>
      </a:lt2>
      <a:accent1>
        <a:srgbClr val="B5A065"/>
      </a:accent1>
      <a:accent2>
        <a:srgbClr val="CC9479"/>
      </a:accent2>
      <a:accent3>
        <a:srgbClr val="9DA66D"/>
      </a:accent3>
      <a:accent4>
        <a:srgbClr val="62AFA0"/>
      </a:accent4>
      <a:accent5>
        <a:srgbClr val="62ACC1"/>
      </a:accent5>
      <a:accent6>
        <a:srgbClr val="7090C9"/>
      </a:accent6>
      <a:hlink>
        <a:srgbClr val="7082B2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defRPr sz="1200" b="1" dirty="0">
            <a:latin typeface="맑은 고딕" panose="020B0503020000020004" pitchFamily="50" charset="-127"/>
            <a:ea typeface="맑은 고딕" panose="020B0503020000020004" pitchFamily="50" charset="-127"/>
            <a:hlinkClick xmlns:r="http://schemas.openxmlformats.org/officeDocument/2006/relationships" r:id="rId1">
              <a:extLst>
                <a:ext uri="{A12FA001-AC4F-418D-AE19-62706E023703}">
                  <ahyp:hlinkClr xmlns:ahyp="http://schemas.microsoft.com/office/drawing/2018/hyperlinkcolor" xmlns="" val="tx"/>
                </a:ext>
              </a:extLst>
            </a:hlinkClick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411</Words>
  <Application>Microsoft Office PowerPoint</Application>
  <PresentationFormat>화면 슬라이드 쇼(4:3)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Avenir Next LT Pro</vt:lpstr>
      <vt:lpstr>맑은 고딕</vt:lpstr>
      <vt:lpstr>Arial</vt:lpstr>
      <vt:lpstr>Calibri</vt:lpstr>
      <vt:lpstr>Times New Roman</vt:lpstr>
      <vt:lpstr>AccentBoxVTI</vt:lpstr>
      <vt:lpstr>Google G Suite 신규가입안내 (재학생 및 수료생,졸업생)</vt:lpstr>
      <vt:lpstr>계정 생성 </vt:lpstr>
      <vt:lpstr>계정 생성(계속)  </vt:lpstr>
      <vt:lpstr>계정 생성(계속) </vt:lpstr>
      <vt:lpstr>계정생성 유의사항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G Suite 사용자 교육</dc:title>
  <dc:creator>광석 김</dc:creator>
  <cp:lastModifiedBy>space</cp:lastModifiedBy>
  <cp:revision>104</cp:revision>
  <dcterms:created xsi:type="dcterms:W3CDTF">2020-06-14T09:48:07Z</dcterms:created>
  <dcterms:modified xsi:type="dcterms:W3CDTF">2020-07-10T05:47:27Z</dcterms:modified>
</cp:coreProperties>
</file>