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87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83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12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82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73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7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76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7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97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35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01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BED4-BA8E-4EDC-817B-49FF39BAB04C}" type="datetimeFigureOut">
              <a:rPr lang="ko-KR" altLang="en-US" smtClean="0"/>
              <a:t>2020-07-10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5CB1-740E-4613-B0F1-C98026CAA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7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loud.inha.ac.k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loud.inha.ac.k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oldmail.inha.ac.k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인하대 이메일</a:t>
            </a:r>
            <a:r>
              <a:rPr lang="en-US" altLang="ko-KR" dirty="0"/>
              <a:t>(Gmail)</a:t>
            </a:r>
            <a:br>
              <a:rPr lang="en-US" altLang="ko-KR" dirty="0"/>
            </a:br>
            <a:r>
              <a:rPr lang="ko-KR" altLang="en-US" dirty="0"/>
              <a:t>사용시 주의사항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인하대학교 </a:t>
            </a:r>
            <a:r>
              <a:rPr lang="ko-KR" altLang="en-US" dirty="0" err="1"/>
              <a:t>정보통신처</a:t>
            </a:r>
            <a:r>
              <a:rPr lang="en-US" altLang="ko-KR" dirty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0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1041866" y="7416424"/>
            <a:ext cx="953328" cy="3507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071438" y="7760798"/>
            <a:ext cx="2456451" cy="5075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7048" y="852047"/>
            <a:ext cx="102016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연결 주소 </a:t>
            </a:r>
            <a:r>
              <a:rPr lang="en-US" altLang="ko-KR" b="1" dirty="0"/>
              <a:t>: </a:t>
            </a:r>
            <a:r>
              <a:rPr lang="en-US" altLang="ko-KR" b="1" dirty="0">
                <a:hlinkClick r:id="rId2"/>
              </a:rPr>
              <a:t>https://cloud.inha.ac.kr</a:t>
            </a:r>
            <a:endParaRPr lang="en-US" altLang="ko-KR" b="1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5760" y="299403"/>
            <a:ext cx="11629434" cy="6646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1. </a:t>
            </a:r>
            <a:r>
              <a:rPr lang="ko-KR" altLang="en-US" sz="2400" dirty="0"/>
              <a:t>신규 이메일 서비스 </a:t>
            </a:r>
            <a:r>
              <a:rPr lang="ko-KR" altLang="en-US" sz="2400" dirty="0" err="1"/>
              <a:t>이용시</a:t>
            </a:r>
            <a:r>
              <a:rPr lang="ko-KR" altLang="en-US" sz="2400" dirty="0"/>
              <a:t> 구글 </a:t>
            </a:r>
            <a:r>
              <a:rPr lang="ko-KR" altLang="en-US" sz="2400" dirty="0" err="1"/>
              <a:t>크롬브라우저</a:t>
            </a:r>
            <a:r>
              <a:rPr lang="en-US" altLang="ko-KR" sz="2400" dirty="0"/>
              <a:t>(chrome browser)</a:t>
            </a:r>
            <a:r>
              <a:rPr lang="ko-KR" altLang="en-US" sz="2400" dirty="0"/>
              <a:t> 사용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6935BE-ABD2-4164-A8DF-15B12400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5" y="1343718"/>
            <a:ext cx="7838938" cy="502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D1F1687-843C-4232-8C1D-164B23ADFC37}"/>
              </a:ext>
            </a:extLst>
          </p:cNvPr>
          <p:cNvSpPr/>
          <p:nvPr/>
        </p:nvSpPr>
        <p:spPr>
          <a:xfrm>
            <a:off x="506752" y="1939430"/>
            <a:ext cx="3729513" cy="4569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8DEBF78-EBC8-440D-AA5B-F2C25F890FB2}"/>
              </a:ext>
            </a:extLst>
          </p:cNvPr>
          <p:cNvSpPr/>
          <p:nvPr/>
        </p:nvSpPr>
        <p:spPr>
          <a:xfrm>
            <a:off x="4356716" y="1939430"/>
            <a:ext cx="3729513" cy="4569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BD61F6C-C0AD-4EB6-9EBE-ED62B5EA21F1}"/>
              </a:ext>
            </a:extLst>
          </p:cNvPr>
          <p:cNvSpPr/>
          <p:nvPr/>
        </p:nvSpPr>
        <p:spPr>
          <a:xfrm>
            <a:off x="8206681" y="1928215"/>
            <a:ext cx="3729513" cy="4569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041866" y="7416424"/>
            <a:ext cx="953328" cy="3507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071438" y="7760798"/>
            <a:ext cx="2456451" cy="5075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5760" y="299403"/>
            <a:ext cx="11629434" cy="66469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200" dirty="0"/>
              <a:t>2. </a:t>
            </a:r>
            <a:r>
              <a:rPr lang="ko-KR" altLang="en-US" sz="3200" dirty="0"/>
              <a:t>교내</a:t>
            </a:r>
            <a:r>
              <a:rPr lang="en-US" altLang="ko-KR" sz="3200" dirty="0"/>
              <a:t> </a:t>
            </a:r>
            <a:r>
              <a:rPr lang="ko-KR" altLang="en-US" sz="3200" dirty="0"/>
              <a:t>구성원</a:t>
            </a:r>
            <a:r>
              <a:rPr lang="en-US" altLang="ko-KR" sz="3200" dirty="0"/>
              <a:t>(@inha.ac.kr,</a:t>
            </a:r>
            <a:r>
              <a:rPr lang="ko-KR" altLang="en-US" sz="3200" dirty="0"/>
              <a:t> </a:t>
            </a:r>
            <a:r>
              <a:rPr lang="en-US" altLang="ko-KR" sz="3200" dirty="0"/>
              <a:t>@inha.edu)</a:t>
            </a:r>
            <a:r>
              <a:rPr lang="ko-KR" altLang="en-US" sz="3200" dirty="0"/>
              <a:t>에게 메일 </a:t>
            </a:r>
            <a:r>
              <a:rPr lang="ko-KR" altLang="en-US" sz="3200" dirty="0" err="1"/>
              <a:t>발송시</a:t>
            </a:r>
            <a:r>
              <a:rPr lang="ko-KR" altLang="en-US" sz="3200" dirty="0"/>
              <a:t> 반드시 </a:t>
            </a:r>
            <a:r>
              <a:rPr lang="en-US" altLang="ko-KR" sz="3200" dirty="0"/>
              <a:t>Gmail</a:t>
            </a:r>
            <a:r>
              <a:rPr lang="ko-KR" altLang="en-US" sz="3200" dirty="0"/>
              <a:t>에서 발송</a:t>
            </a:r>
          </a:p>
        </p:txBody>
      </p:sp>
      <p:pic>
        <p:nvPicPr>
          <p:cNvPr id="1028" name="Picture 4" descr="윈도우/구글] 구글 계정 삭제 / 지메일 Gmail 계정 삭제하기">
            <a:extLst>
              <a:ext uri="{FF2B5EF4-FFF2-40B4-BE49-F238E27FC236}">
                <a16:creationId xmlns:a16="http://schemas.microsoft.com/office/drawing/2014/main" id="{706F2E77-5CD6-4FEC-B23F-2C984966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22" y="3780292"/>
            <a:ext cx="2008106" cy="8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인하대학교 - MATLAB Access for Everyone - MATLAB &amp; Simulink">
            <a:extLst>
              <a:ext uri="{FF2B5EF4-FFF2-40B4-BE49-F238E27FC236}">
                <a16:creationId xmlns:a16="http://schemas.microsoft.com/office/drawing/2014/main" id="{61FD0F41-3611-4296-A057-5AAE32DC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3" y="5376678"/>
            <a:ext cx="2572928" cy="10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리눅스 서버] Postfix, Dovecot, SSL/TLS 인증 메일서버 구축 | 미니PC ...">
            <a:extLst>
              <a:ext uri="{FF2B5EF4-FFF2-40B4-BE49-F238E27FC236}">
                <a16:creationId xmlns:a16="http://schemas.microsoft.com/office/drawing/2014/main" id="{40498658-1D96-4119-AC63-0F1E8575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8" y="2149951"/>
            <a:ext cx="842282" cy="8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인하대학교 - 위키백과, 우리 모두의 백과사전">
            <a:extLst>
              <a:ext uri="{FF2B5EF4-FFF2-40B4-BE49-F238E27FC236}">
                <a16:creationId xmlns:a16="http://schemas.microsoft.com/office/drawing/2014/main" id="{9CD9669D-B477-47A0-82E8-E7BFB61C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9" y="3658445"/>
            <a:ext cx="1030061" cy="11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네이버 메일 - Google Play 앱">
            <a:extLst>
              <a:ext uri="{FF2B5EF4-FFF2-40B4-BE49-F238E27FC236}">
                <a16:creationId xmlns:a16="http://schemas.microsoft.com/office/drawing/2014/main" id="{49A49BF3-0EBD-4CE0-9DE7-7DE10C10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60" y="1950940"/>
            <a:ext cx="1297577" cy="12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um 메일 앱] 2.0 버전 개편 안내">
            <a:extLst>
              <a:ext uri="{FF2B5EF4-FFF2-40B4-BE49-F238E27FC236}">
                <a16:creationId xmlns:a16="http://schemas.microsoft.com/office/drawing/2014/main" id="{32075065-D136-4EB8-93CB-5C34F0E9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10" y="2007545"/>
            <a:ext cx="1184366" cy="118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AA32225-D8C5-4AE2-8605-C5C1C4FFF284}"/>
              </a:ext>
            </a:extLst>
          </p:cNvPr>
          <p:cNvSpPr/>
          <p:nvPr/>
        </p:nvSpPr>
        <p:spPr>
          <a:xfrm>
            <a:off x="365760" y="1208707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외부에서 교내로 </a:t>
            </a:r>
            <a:r>
              <a:rPr lang="ko-KR" altLang="en-US" b="1" dirty="0" err="1"/>
              <a:t>보낼때</a:t>
            </a:r>
            <a:endParaRPr lang="en-US" altLang="ko-KR" b="1" dirty="0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49CB6B3D-B8D7-47D2-B229-66420C968A7A}"/>
              </a:ext>
            </a:extLst>
          </p:cNvPr>
          <p:cNvSpPr/>
          <p:nvPr/>
        </p:nvSpPr>
        <p:spPr>
          <a:xfrm>
            <a:off x="1987961" y="3284180"/>
            <a:ext cx="539931" cy="29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8FE9F4F9-055A-43C7-8116-3DB65CF2260C}"/>
              </a:ext>
            </a:extLst>
          </p:cNvPr>
          <p:cNvSpPr/>
          <p:nvPr/>
        </p:nvSpPr>
        <p:spPr>
          <a:xfrm>
            <a:off x="1987961" y="4966576"/>
            <a:ext cx="539931" cy="29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00C18-0968-4D81-B21A-A740BB630C6D}"/>
              </a:ext>
            </a:extLst>
          </p:cNvPr>
          <p:cNvSpPr txBox="1"/>
          <p:nvPr/>
        </p:nvSpPr>
        <p:spPr>
          <a:xfrm>
            <a:off x="2547992" y="3272953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수신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9F143-AB8D-4B2D-AC3B-62E87FAA738B}"/>
              </a:ext>
            </a:extLst>
          </p:cNvPr>
          <p:cNvSpPr txBox="1"/>
          <p:nvPr/>
        </p:nvSpPr>
        <p:spPr>
          <a:xfrm>
            <a:off x="2547992" y="490401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전달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3C048A1-7535-4B1F-86DE-24CE9B979104}"/>
              </a:ext>
            </a:extLst>
          </p:cNvPr>
          <p:cNvSpPr/>
          <p:nvPr/>
        </p:nvSpPr>
        <p:spPr>
          <a:xfrm>
            <a:off x="4171405" y="1208707"/>
            <a:ext cx="31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2. Gmail</a:t>
            </a:r>
            <a:r>
              <a:rPr lang="ko-KR" altLang="en-US" b="1" dirty="0"/>
              <a:t>에서 교내로 </a:t>
            </a:r>
            <a:r>
              <a:rPr lang="ko-KR" altLang="en-US" b="1" dirty="0" err="1"/>
              <a:t>보낼때</a:t>
            </a:r>
            <a:endParaRPr lang="en-US" altLang="ko-KR" b="1" dirty="0"/>
          </a:p>
        </p:txBody>
      </p:sp>
      <p:pic>
        <p:nvPicPr>
          <p:cNvPr id="25" name="Picture 4" descr="윈도우/구글] 구글 계정 삭제 / 지메일 Gmail 계정 삭제하기">
            <a:extLst>
              <a:ext uri="{FF2B5EF4-FFF2-40B4-BE49-F238E27FC236}">
                <a16:creationId xmlns:a16="http://schemas.microsoft.com/office/drawing/2014/main" id="{F563BD97-0869-48FE-BB57-094C90B7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31" y="3696153"/>
            <a:ext cx="2008106" cy="8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인하대학교 - MATLAB Access for Everyone - MATLAB &amp; Simulink">
            <a:extLst>
              <a:ext uri="{FF2B5EF4-FFF2-40B4-BE49-F238E27FC236}">
                <a16:creationId xmlns:a16="http://schemas.microsoft.com/office/drawing/2014/main" id="{DD5394B0-EA73-4762-850F-D3B1250B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72" y="5292539"/>
            <a:ext cx="2572928" cy="10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인하대학교 - 위키백과, 우리 모두의 백과사전">
            <a:extLst>
              <a:ext uri="{FF2B5EF4-FFF2-40B4-BE49-F238E27FC236}">
                <a16:creationId xmlns:a16="http://schemas.microsoft.com/office/drawing/2014/main" id="{18C49DD4-641F-4EB0-B10F-B1676CBC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48" y="3574306"/>
            <a:ext cx="1030061" cy="11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EAA0F132-A522-4F9C-9183-E853A04A9E1E}"/>
              </a:ext>
            </a:extLst>
          </p:cNvPr>
          <p:cNvSpPr/>
          <p:nvPr/>
        </p:nvSpPr>
        <p:spPr>
          <a:xfrm>
            <a:off x="5819270" y="4882437"/>
            <a:ext cx="539931" cy="29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40" name="Picture 16" descr="원형 화살표 - 무료 화살개 아이콘">
            <a:extLst>
              <a:ext uri="{FF2B5EF4-FFF2-40B4-BE49-F238E27FC236}">
                <a16:creationId xmlns:a16="http://schemas.microsoft.com/office/drawing/2014/main" id="{545C0096-1B2F-488D-AF97-B36F481A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8655">
            <a:off x="5564369" y="2864317"/>
            <a:ext cx="794832" cy="7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D3D444A-845E-49AB-B53B-401FE321F9D3}"/>
              </a:ext>
            </a:extLst>
          </p:cNvPr>
          <p:cNvSpPr txBox="1"/>
          <p:nvPr/>
        </p:nvSpPr>
        <p:spPr>
          <a:xfrm>
            <a:off x="6482372" y="304068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수신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FAB9DB2-BE5A-466D-B00D-6820ED55E52E}"/>
              </a:ext>
            </a:extLst>
          </p:cNvPr>
          <p:cNvSpPr/>
          <p:nvPr/>
        </p:nvSpPr>
        <p:spPr>
          <a:xfrm>
            <a:off x="8095210" y="1208707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3. </a:t>
            </a:r>
            <a:r>
              <a:rPr lang="ko-KR" altLang="en-US" b="1" dirty="0"/>
              <a:t>기존 메일에서 교내로 </a:t>
            </a:r>
            <a:r>
              <a:rPr lang="ko-KR" altLang="en-US" b="1" dirty="0" err="1"/>
              <a:t>보낼때</a:t>
            </a:r>
            <a:endParaRPr lang="en-US" altLang="ko-KR" b="1" dirty="0"/>
          </a:p>
        </p:txBody>
      </p:sp>
      <p:pic>
        <p:nvPicPr>
          <p:cNvPr id="33" name="Picture 6" descr="인하대학교 - MATLAB Access for Everyone - MATLAB &amp; Simulink">
            <a:extLst>
              <a:ext uri="{FF2B5EF4-FFF2-40B4-BE49-F238E27FC236}">
                <a16:creationId xmlns:a16="http://schemas.microsoft.com/office/drawing/2014/main" id="{FA8E0DB4-4296-4DC8-9947-337D83D1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88" y="3083801"/>
            <a:ext cx="2572928" cy="10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원형 화살표 - 무료 화살개 아이콘">
            <a:extLst>
              <a:ext uri="{FF2B5EF4-FFF2-40B4-BE49-F238E27FC236}">
                <a16:creationId xmlns:a16="http://schemas.microsoft.com/office/drawing/2014/main" id="{6ED0D1F3-7AE7-465B-850A-D6BDF9DF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8655">
            <a:off x="9533075" y="2485215"/>
            <a:ext cx="794832" cy="7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1A30CC6-6B07-4ED3-97D5-8D72E634880D}"/>
              </a:ext>
            </a:extLst>
          </p:cNvPr>
          <p:cNvSpPr txBox="1"/>
          <p:nvPr/>
        </p:nvSpPr>
        <p:spPr>
          <a:xfrm>
            <a:off x="10451078" y="2661582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수신</a:t>
            </a:r>
          </a:p>
        </p:txBody>
      </p:sp>
      <p:pic>
        <p:nvPicPr>
          <p:cNvPr id="36" name="Picture 4" descr="윈도우/구글] 구글 계정 삭제 / 지메일 Gmail 계정 삭제하기">
            <a:extLst>
              <a:ext uri="{FF2B5EF4-FFF2-40B4-BE49-F238E27FC236}">
                <a16:creationId xmlns:a16="http://schemas.microsoft.com/office/drawing/2014/main" id="{386B8B9C-22C7-4154-BCF6-18420964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212" y="5444857"/>
            <a:ext cx="2008106" cy="8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인하대학교 - 위키백과, 우리 모두의 백과사전">
            <a:extLst>
              <a:ext uri="{FF2B5EF4-FFF2-40B4-BE49-F238E27FC236}">
                <a16:creationId xmlns:a16="http://schemas.microsoft.com/office/drawing/2014/main" id="{826154C2-9E81-44DA-A631-86F370BB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29" y="5323010"/>
            <a:ext cx="1030061" cy="11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alking to a Brick Wall. – Steve Working Through the Word">
            <a:extLst>
              <a:ext uri="{FF2B5EF4-FFF2-40B4-BE49-F238E27FC236}">
                <a16:creationId xmlns:a16="http://schemas.microsoft.com/office/drawing/2014/main" id="{A829F4B6-8125-411A-B456-3B4FA296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88" y="4672579"/>
            <a:ext cx="2669166" cy="2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C04E18D-37F5-4917-9052-9FBEDE7AE0B2}"/>
              </a:ext>
            </a:extLst>
          </p:cNvPr>
          <p:cNvSpPr txBox="1"/>
          <p:nvPr/>
        </p:nvSpPr>
        <p:spPr>
          <a:xfrm>
            <a:off x="6359201" y="484283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9189FD-95ED-42E9-A9B3-D02AAB58FF00}"/>
              </a:ext>
            </a:extLst>
          </p:cNvPr>
          <p:cNvSpPr txBox="1"/>
          <p:nvPr/>
        </p:nvSpPr>
        <p:spPr>
          <a:xfrm>
            <a:off x="8721548" y="4919636"/>
            <a:ext cx="343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전달 시 무한 반복 발생</a:t>
            </a:r>
          </a:p>
        </p:txBody>
      </p:sp>
      <p:sp>
        <p:nvSpPr>
          <p:cNvPr id="46" name="화살표: 아래쪽 45">
            <a:extLst>
              <a:ext uri="{FF2B5EF4-FFF2-40B4-BE49-F238E27FC236}">
                <a16:creationId xmlns:a16="http://schemas.microsoft.com/office/drawing/2014/main" id="{9257003D-C927-4374-9505-E6C17D14DF6F}"/>
              </a:ext>
            </a:extLst>
          </p:cNvPr>
          <p:cNvSpPr/>
          <p:nvPr/>
        </p:nvSpPr>
        <p:spPr>
          <a:xfrm>
            <a:off x="9789686" y="4255278"/>
            <a:ext cx="539931" cy="29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7A9F7F-46AA-41BC-AC3E-1FE92B7DF1D1}"/>
              </a:ext>
            </a:extLst>
          </p:cNvPr>
          <p:cNvSpPr/>
          <p:nvPr/>
        </p:nvSpPr>
        <p:spPr>
          <a:xfrm rot="1788793">
            <a:off x="10036908" y="4117800"/>
            <a:ext cx="51640" cy="58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00CD617-0A24-4BB8-A7F8-40DDCE716273}"/>
              </a:ext>
            </a:extLst>
          </p:cNvPr>
          <p:cNvSpPr/>
          <p:nvPr/>
        </p:nvSpPr>
        <p:spPr>
          <a:xfrm rot="19271666">
            <a:off x="10044641" y="4117975"/>
            <a:ext cx="51640" cy="58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C26CD001-9349-47C4-8AB0-1C7E504EFCC2}"/>
              </a:ext>
            </a:extLst>
          </p:cNvPr>
          <p:cNvSpPr/>
          <p:nvPr/>
        </p:nvSpPr>
        <p:spPr>
          <a:xfrm>
            <a:off x="551071" y="1495636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정상</a:t>
            </a:r>
            <a:endParaRPr lang="en-US" altLang="ko-KR" b="1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587FD4D5-B0EF-4A9B-A35B-E84E970EB73E}"/>
              </a:ext>
            </a:extLst>
          </p:cNvPr>
          <p:cNvSpPr/>
          <p:nvPr/>
        </p:nvSpPr>
        <p:spPr>
          <a:xfrm>
            <a:off x="4356716" y="1495636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정상</a:t>
            </a:r>
            <a:endParaRPr lang="en-US" altLang="ko-KR" b="1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38D85AB-E584-4800-9D65-604211071D85}"/>
              </a:ext>
            </a:extLst>
          </p:cNvPr>
          <p:cNvSpPr/>
          <p:nvPr/>
        </p:nvSpPr>
        <p:spPr>
          <a:xfrm>
            <a:off x="8280521" y="1495636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- Gmail</a:t>
            </a:r>
            <a:r>
              <a:rPr lang="ko-KR" altLang="en-US" b="1" dirty="0"/>
              <a:t>에서 수신 불가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12172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7BD61F6C-C0AD-4EB6-9EBE-ED62B5EA21F1}"/>
              </a:ext>
            </a:extLst>
          </p:cNvPr>
          <p:cNvSpPr/>
          <p:nvPr/>
        </p:nvSpPr>
        <p:spPr>
          <a:xfrm>
            <a:off x="638909" y="1928215"/>
            <a:ext cx="3729513" cy="4569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041866" y="7416424"/>
            <a:ext cx="953328" cy="3507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071438" y="7760798"/>
            <a:ext cx="2456451" cy="5075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5760" y="299403"/>
            <a:ext cx="11629434" cy="6646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3200" dirty="0"/>
              <a:t>3. </a:t>
            </a:r>
            <a:r>
              <a:rPr lang="ko-KR" altLang="en-US" sz="3200" dirty="0"/>
              <a:t>무한 반복 전달 발생하는 경우</a:t>
            </a:r>
            <a:r>
              <a:rPr lang="en-US" altLang="ko-KR" sz="3200" dirty="0"/>
              <a:t>(</a:t>
            </a:r>
            <a:r>
              <a:rPr lang="ko-KR" altLang="en-US" sz="3200" dirty="0"/>
              <a:t>시스템 부하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메일함</a:t>
            </a:r>
            <a:r>
              <a:rPr lang="ko-KR" altLang="en-US" sz="3200" dirty="0"/>
              <a:t> 용량 초과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FAB9DB2-BE5A-466D-B00D-6820ED55E52E}"/>
              </a:ext>
            </a:extLst>
          </p:cNvPr>
          <p:cNvSpPr/>
          <p:nvPr/>
        </p:nvSpPr>
        <p:spPr>
          <a:xfrm>
            <a:off x="4860341" y="3316190"/>
            <a:ext cx="506260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가</a:t>
            </a:r>
            <a:r>
              <a:rPr lang="en-US" altLang="ko-KR" b="1" dirty="0"/>
              <a:t>. </a:t>
            </a:r>
            <a:r>
              <a:rPr lang="ko-KR" altLang="en-US" b="1" dirty="0"/>
              <a:t>기존 메일에서 </a:t>
            </a:r>
            <a:r>
              <a:rPr lang="en-US" altLang="ko-KR" b="1" dirty="0"/>
              <a:t>Gmail</a:t>
            </a:r>
            <a:r>
              <a:rPr lang="ko-KR" altLang="en-US" b="1" dirty="0"/>
              <a:t>로 메일자동 전달 설정</a:t>
            </a:r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나</a:t>
            </a:r>
            <a:r>
              <a:rPr lang="en-US" altLang="ko-KR" b="1" dirty="0"/>
              <a:t>. Gmail</a:t>
            </a:r>
            <a:r>
              <a:rPr lang="ko-KR" altLang="en-US" b="1" dirty="0"/>
              <a:t>에서 </a:t>
            </a:r>
            <a:r>
              <a:rPr lang="en-US" altLang="ko-KR" b="1" dirty="0"/>
              <a:t>POP3</a:t>
            </a:r>
            <a:r>
              <a:rPr lang="ko-KR" altLang="en-US" b="1" dirty="0"/>
              <a:t>설정으로 기존 메일연동</a:t>
            </a:r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</p:txBody>
      </p:sp>
      <p:pic>
        <p:nvPicPr>
          <p:cNvPr id="33" name="Picture 6" descr="인하대학교 - MATLAB Access for Everyone - MATLAB &amp; Simulink">
            <a:extLst>
              <a:ext uri="{FF2B5EF4-FFF2-40B4-BE49-F238E27FC236}">
                <a16:creationId xmlns:a16="http://schemas.microsoft.com/office/drawing/2014/main" id="{FA8E0DB4-4296-4DC8-9947-337D83D1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02" y="5313121"/>
            <a:ext cx="2572928" cy="102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1A30CC6-6B07-4ED3-97D5-8D72E634880D}"/>
              </a:ext>
            </a:extLst>
          </p:cNvPr>
          <p:cNvSpPr txBox="1"/>
          <p:nvPr/>
        </p:nvSpPr>
        <p:spPr>
          <a:xfrm>
            <a:off x="2492379" y="4386138"/>
            <a:ext cx="12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가져오기</a:t>
            </a:r>
          </a:p>
        </p:txBody>
      </p:sp>
      <p:pic>
        <p:nvPicPr>
          <p:cNvPr id="36" name="Picture 4" descr="윈도우/구글] 구글 계정 삭제 / 지메일 Gmail 계정 삭제하기">
            <a:extLst>
              <a:ext uri="{FF2B5EF4-FFF2-40B4-BE49-F238E27FC236}">
                <a16:creationId xmlns:a16="http://schemas.microsoft.com/office/drawing/2014/main" id="{386B8B9C-22C7-4154-BCF6-18420964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34" y="2705513"/>
            <a:ext cx="2008106" cy="8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인하대학교 - 위키백과, 우리 모두의 백과사전">
            <a:extLst>
              <a:ext uri="{FF2B5EF4-FFF2-40B4-BE49-F238E27FC236}">
                <a16:creationId xmlns:a16="http://schemas.microsoft.com/office/drawing/2014/main" id="{826154C2-9E81-44DA-A631-86F370BB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1" y="2583666"/>
            <a:ext cx="1030061" cy="11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E9189FD-95ED-42E9-A9B3-D02AAB58FF00}"/>
              </a:ext>
            </a:extLst>
          </p:cNvPr>
          <p:cNvSpPr txBox="1"/>
          <p:nvPr/>
        </p:nvSpPr>
        <p:spPr>
          <a:xfrm>
            <a:off x="625871" y="4438662"/>
            <a:ext cx="17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전달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7A9F7F-46AA-41BC-AC3E-1FE92B7DF1D1}"/>
              </a:ext>
            </a:extLst>
          </p:cNvPr>
          <p:cNvSpPr/>
          <p:nvPr/>
        </p:nvSpPr>
        <p:spPr>
          <a:xfrm rot="1788793">
            <a:off x="1518095" y="4245579"/>
            <a:ext cx="51640" cy="58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00CD617-0A24-4BB8-A7F8-40DDCE716273}"/>
              </a:ext>
            </a:extLst>
          </p:cNvPr>
          <p:cNvSpPr/>
          <p:nvPr/>
        </p:nvSpPr>
        <p:spPr>
          <a:xfrm rot="19271666">
            <a:off x="1525828" y="4245754"/>
            <a:ext cx="51640" cy="58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38D85AB-E584-4800-9D65-604211071D85}"/>
              </a:ext>
            </a:extLst>
          </p:cNvPr>
          <p:cNvSpPr/>
          <p:nvPr/>
        </p:nvSpPr>
        <p:spPr>
          <a:xfrm>
            <a:off x="738874" y="964095"/>
            <a:ext cx="6792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- </a:t>
            </a:r>
            <a:r>
              <a:rPr lang="ko-KR" altLang="en-US" b="1" dirty="0"/>
              <a:t>기존메일주소</a:t>
            </a:r>
            <a:r>
              <a:rPr lang="en-US" altLang="ko-KR" b="1" dirty="0"/>
              <a:t>: oldmail.inha.ac.kr(</a:t>
            </a:r>
            <a:r>
              <a:rPr lang="ko-KR" altLang="en-US" b="1" dirty="0"/>
              <a:t>임시</a:t>
            </a:r>
            <a:r>
              <a:rPr lang="en-US" altLang="ko-KR" b="1" dirty="0"/>
              <a:t>), mail.inha.ac.kr(</a:t>
            </a:r>
            <a:r>
              <a:rPr lang="ko-KR" altLang="en-US" b="1" dirty="0"/>
              <a:t>임시</a:t>
            </a:r>
            <a:r>
              <a:rPr lang="en-US" altLang="ko-KR" b="1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9FDC2-1DF5-428F-8033-7070C500EA26}"/>
              </a:ext>
            </a:extLst>
          </p:cNvPr>
          <p:cNvSpPr txBox="1"/>
          <p:nvPr/>
        </p:nvSpPr>
        <p:spPr>
          <a:xfrm>
            <a:off x="9840686" y="3216137"/>
            <a:ext cx="179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</a:rPr>
              <a:t>금지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E856B2-D195-4220-ACE7-A7C395231A01}"/>
              </a:ext>
            </a:extLst>
          </p:cNvPr>
          <p:cNvSpPr txBox="1"/>
          <p:nvPr/>
        </p:nvSpPr>
        <p:spPr>
          <a:xfrm>
            <a:off x="9506052" y="4815678"/>
            <a:ext cx="179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</a:rPr>
              <a:t>금지</a:t>
            </a:r>
          </a:p>
        </p:txBody>
      </p:sp>
      <p:sp>
        <p:nvSpPr>
          <p:cNvPr id="11" name="화살표: 왼쪽으로 구부러짐 10">
            <a:extLst>
              <a:ext uri="{FF2B5EF4-FFF2-40B4-BE49-F238E27FC236}">
                <a16:creationId xmlns:a16="http://schemas.microsoft.com/office/drawing/2014/main" id="{EAC038DE-772E-4BDE-A02F-FE343FD05F08}"/>
              </a:ext>
            </a:extLst>
          </p:cNvPr>
          <p:cNvSpPr/>
          <p:nvPr/>
        </p:nvSpPr>
        <p:spPr>
          <a:xfrm rot="10800000">
            <a:off x="1551648" y="3737290"/>
            <a:ext cx="588068" cy="14997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BA5FE6E-F2DA-44D6-A800-22ACE6D958C0}"/>
              </a:ext>
            </a:extLst>
          </p:cNvPr>
          <p:cNvSpPr/>
          <p:nvPr/>
        </p:nvSpPr>
        <p:spPr>
          <a:xfrm>
            <a:off x="1603418" y="609598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/>
              <a:t>기존메일서비스</a:t>
            </a:r>
            <a:endParaRPr lang="en-US" altLang="ko-KR" b="1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7BCAD83-469C-4D26-85F7-E3F0C0A64279}"/>
              </a:ext>
            </a:extLst>
          </p:cNvPr>
          <p:cNvSpPr/>
          <p:nvPr/>
        </p:nvSpPr>
        <p:spPr>
          <a:xfrm>
            <a:off x="1454511" y="22807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/>
              <a:t>신규이메일서비스</a:t>
            </a:r>
            <a:endParaRPr lang="en-US" altLang="ko-KR" b="1" dirty="0"/>
          </a:p>
        </p:txBody>
      </p:sp>
      <p:sp>
        <p:nvSpPr>
          <p:cNvPr id="49" name="화살표: 왼쪽으로 구부러짐 48">
            <a:extLst>
              <a:ext uri="{FF2B5EF4-FFF2-40B4-BE49-F238E27FC236}">
                <a16:creationId xmlns:a16="http://schemas.microsoft.com/office/drawing/2014/main" id="{DFD8AF59-A729-4410-93DF-D5CAA0D92FBB}"/>
              </a:ext>
            </a:extLst>
          </p:cNvPr>
          <p:cNvSpPr/>
          <p:nvPr/>
        </p:nvSpPr>
        <p:spPr>
          <a:xfrm>
            <a:off x="3133032" y="3775340"/>
            <a:ext cx="588068" cy="14997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4146190-4707-4723-850C-045FEB5AC7D2}"/>
              </a:ext>
            </a:extLst>
          </p:cNvPr>
          <p:cNvSpPr/>
          <p:nvPr/>
        </p:nvSpPr>
        <p:spPr>
          <a:xfrm rot="1788793">
            <a:off x="3657494" y="4232144"/>
            <a:ext cx="51640" cy="58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540B486D-9022-4A89-ABF8-241302AECD5B}"/>
              </a:ext>
            </a:extLst>
          </p:cNvPr>
          <p:cNvSpPr/>
          <p:nvPr/>
        </p:nvSpPr>
        <p:spPr>
          <a:xfrm rot="19271666">
            <a:off x="3665227" y="4232319"/>
            <a:ext cx="51640" cy="58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67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1041866" y="7416424"/>
            <a:ext cx="953328" cy="3507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071438" y="7760798"/>
            <a:ext cx="2456451" cy="5075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7048" y="852047"/>
            <a:ext cx="4219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en-US" altLang="ko-KR" b="1" dirty="0">
                <a:hlinkClick r:id="rId2"/>
              </a:rPr>
              <a:t>https://cloud.inha.ac.kr</a:t>
            </a:r>
            <a:r>
              <a:rPr lang="en-US" altLang="ko-KR" b="1" dirty="0"/>
              <a:t> : </a:t>
            </a:r>
            <a:r>
              <a:rPr lang="ko-KR" altLang="en-US" b="1" dirty="0"/>
              <a:t>하단링크</a:t>
            </a:r>
            <a:endParaRPr lang="en-US" altLang="ko-KR" b="1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5760" y="299403"/>
            <a:ext cx="11629434" cy="6646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4. </a:t>
            </a:r>
            <a:r>
              <a:rPr lang="ko-KR" altLang="en-US" sz="2400" dirty="0"/>
              <a:t>기존메일서비스 사용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EDA7078-B6BB-4B94-98C6-3F4A525F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48" y="1308485"/>
            <a:ext cx="4149752" cy="2410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716E25-1ED2-4637-8904-291AEECCA19D}"/>
              </a:ext>
            </a:extLst>
          </p:cNvPr>
          <p:cNvSpPr txBox="1"/>
          <p:nvPr/>
        </p:nvSpPr>
        <p:spPr>
          <a:xfrm>
            <a:off x="6631460" y="764941"/>
            <a:ext cx="4219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en-US" altLang="ko-KR" b="1" dirty="0">
                <a:hlinkClick r:id="rId4"/>
              </a:rPr>
              <a:t>https://oldmail.inha.ac.kr</a:t>
            </a:r>
            <a:r>
              <a:rPr lang="en-US" altLang="ko-KR" b="1" dirty="0"/>
              <a:t> </a:t>
            </a:r>
            <a:r>
              <a:rPr lang="ko-KR" altLang="en-US" b="1" dirty="0"/>
              <a:t>주소입력</a:t>
            </a:r>
            <a:endParaRPr lang="en-US" altLang="ko-KR" b="1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8D4D49D-99D7-4CA1-9DD3-7604880E1D9E}"/>
              </a:ext>
            </a:extLst>
          </p:cNvPr>
          <p:cNvSpPr/>
          <p:nvPr/>
        </p:nvSpPr>
        <p:spPr>
          <a:xfrm>
            <a:off x="1715589" y="3429000"/>
            <a:ext cx="592182" cy="2198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514DD-1BFF-4428-8E83-858614892D46}"/>
              </a:ext>
            </a:extLst>
          </p:cNvPr>
          <p:cNvSpPr txBox="1"/>
          <p:nvPr/>
        </p:nvSpPr>
        <p:spPr>
          <a:xfrm>
            <a:off x="570294" y="3117426"/>
            <a:ext cx="215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기존 메일 서비스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25CF54-353B-4853-A6C9-6FB913620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460" y="1221380"/>
            <a:ext cx="4299735" cy="24971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C68FE3-BA1B-43E0-B0D4-8500E5FBCBAD}"/>
              </a:ext>
            </a:extLst>
          </p:cNvPr>
          <p:cNvSpPr txBox="1"/>
          <p:nvPr/>
        </p:nvSpPr>
        <p:spPr>
          <a:xfrm>
            <a:off x="727048" y="3805665"/>
            <a:ext cx="4219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en-US" altLang="ko-KR" b="1" dirty="0">
                <a:hlinkClick r:id="rId2"/>
              </a:rPr>
              <a:t>https://portal.inha.ac.kr</a:t>
            </a:r>
            <a:r>
              <a:rPr lang="en-US" altLang="ko-KR" b="1" dirty="0"/>
              <a:t> : </a:t>
            </a:r>
            <a:r>
              <a:rPr lang="ko-KR" altLang="en-US" b="1" dirty="0"/>
              <a:t>상단링크</a:t>
            </a:r>
            <a:endParaRPr lang="en-US" altLang="ko-KR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B48329F-DBFC-4EB7-8D84-7BB8C42F5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48" y="4262103"/>
            <a:ext cx="4149752" cy="2410074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00D855A-7262-46D9-AD91-DCC1FF532645}"/>
              </a:ext>
            </a:extLst>
          </p:cNvPr>
          <p:cNvSpPr/>
          <p:nvPr/>
        </p:nvSpPr>
        <p:spPr>
          <a:xfrm>
            <a:off x="2619044" y="4634457"/>
            <a:ext cx="365760" cy="2282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B7608-9712-4CFF-AC9E-799F8CA3F6CD}"/>
              </a:ext>
            </a:extLst>
          </p:cNvPr>
          <p:cNvSpPr txBox="1"/>
          <p:nvPr/>
        </p:nvSpPr>
        <p:spPr>
          <a:xfrm>
            <a:off x="2984804" y="4765140"/>
            <a:ext cx="215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기존메일</a:t>
            </a:r>
          </a:p>
        </p:txBody>
      </p:sp>
    </p:spTree>
    <p:extLst>
      <p:ext uri="{BB962C8B-B14F-4D97-AF65-F5344CB8AC3E}">
        <p14:creationId xmlns:p14="http://schemas.microsoft.com/office/powerpoint/2010/main" val="252379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1041866" y="7416424"/>
            <a:ext cx="953328" cy="3507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071438" y="7760798"/>
            <a:ext cx="2456451" cy="5075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5760" y="299403"/>
            <a:ext cx="11629434" cy="6646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5. </a:t>
            </a:r>
            <a:r>
              <a:rPr lang="ko-KR" altLang="en-US" sz="2400" dirty="0"/>
              <a:t>메일전용 계정은 </a:t>
            </a:r>
            <a:r>
              <a:rPr lang="en-US" altLang="ko-KR" sz="2400" dirty="0"/>
              <a:t>Gmail </a:t>
            </a:r>
            <a:r>
              <a:rPr lang="ko-KR" altLang="en-US" sz="2400" dirty="0"/>
              <a:t>사이트 직접접속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65F331-5FB4-411C-9B3B-722ECF4B4D67}"/>
              </a:ext>
            </a:extLst>
          </p:cNvPr>
          <p:cNvSpPr/>
          <p:nvPr/>
        </p:nvSpPr>
        <p:spPr>
          <a:xfrm>
            <a:off x="695331" y="779429"/>
            <a:ext cx="9972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- IT</a:t>
            </a:r>
            <a:r>
              <a:rPr lang="ko-KR" altLang="en-US" b="1" dirty="0"/>
              <a:t>인프라팀에 연락하여 관리부서</a:t>
            </a:r>
            <a:r>
              <a:rPr lang="en-US" altLang="ko-KR" b="1" dirty="0"/>
              <a:t>, </a:t>
            </a:r>
            <a:r>
              <a:rPr lang="ko-KR" altLang="en-US" b="1" dirty="0"/>
              <a:t>관리자 갱신</a:t>
            </a:r>
            <a:r>
              <a:rPr lang="en-US" altLang="ko-KR" b="1" dirty="0"/>
              <a:t>,</a:t>
            </a:r>
            <a:r>
              <a:rPr lang="ko-KR" altLang="en-US" b="1" dirty="0"/>
              <a:t>암호 초기화 후 사용가능</a:t>
            </a:r>
            <a:endParaRPr lang="en-US" altLang="ko-KR" b="1" dirty="0"/>
          </a:p>
          <a:p>
            <a:r>
              <a:rPr lang="en-US" altLang="ko-KR" b="1" dirty="0"/>
              <a:t>- </a:t>
            </a:r>
            <a:r>
              <a:rPr lang="ko-KR" altLang="en-US" b="1" dirty="0"/>
              <a:t>부서대표메일</a:t>
            </a:r>
            <a:r>
              <a:rPr lang="en-US" altLang="ko-KR" b="1" dirty="0"/>
              <a:t>, </a:t>
            </a:r>
            <a:r>
              <a:rPr lang="ko-KR" altLang="en-US" b="1" dirty="0"/>
              <a:t>업무용 전용메일 등 메일전용 계정은 </a:t>
            </a:r>
            <a:r>
              <a:rPr lang="en-US" altLang="ko-KR" b="1" dirty="0"/>
              <a:t>Gmail(mail.google.com) </a:t>
            </a:r>
            <a:r>
              <a:rPr lang="ko-KR" altLang="en-US" b="1" dirty="0"/>
              <a:t>직접 접속</a:t>
            </a:r>
            <a:endParaRPr lang="en-US" altLang="ko-KR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C0D7602-9321-491E-8ECC-2DE82888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28" y="1425760"/>
            <a:ext cx="8833492" cy="51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2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1041866" y="7416424"/>
            <a:ext cx="953328" cy="3507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071438" y="7760798"/>
            <a:ext cx="2456451" cy="5075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65760" y="299403"/>
            <a:ext cx="11629434" cy="6646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6. </a:t>
            </a:r>
            <a:r>
              <a:rPr lang="ko-KR" altLang="en-US" sz="2400" dirty="0"/>
              <a:t>전자결재 발송 메일 </a:t>
            </a:r>
            <a:r>
              <a:rPr lang="ko-KR" altLang="en-US" sz="2400" dirty="0" err="1"/>
              <a:t>확인시</a:t>
            </a:r>
            <a:r>
              <a:rPr lang="ko-KR" altLang="en-US" sz="2400" dirty="0"/>
              <a:t> 인하대 포털 로그인 필요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65F331-5FB4-411C-9B3B-722ECF4B4D67}"/>
              </a:ext>
            </a:extLst>
          </p:cNvPr>
          <p:cNvSpPr/>
          <p:nvPr/>
        </p:nvSpPr>
        <p:spPr>
          <a:xfrm>
            <a:off x="695331" y="779429"/>
            <a:ext cx="9972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- IT</a:t>
            </a:r>
            <a:r>
              <a:rPr lang="ko-KR" altLang="en-US" b="1" dirty="0"/>
              <a:t>인프라팀에 연락하여 관리부서</a:t>
            </a:r>
            <a:r>
              <a:rPr lang="en-US" altLang="ko-KR" b="1" dirty="0"/>
              <a:t>, </a:t>
            </a:r>
            <a:r>
              <a:rPr lang="ko-KR" altLang="en-US" b="1" dirty="0"/>
              <a:t>관리자 갱신</a:t>
            </a:r>
            <a:r>
              <a:rPr lang="en-US" altLang="ko-KR" b="1" dirty="0"/>
              <a:t>,</a:t>
            </a:r>
            <a:r>
              <a:rPr lang="ko-KR" altLang="en-US" b="1" dirty="0"/>
              <a:t>암호 초기화 후 사용가능</a:t>
            </a:r>
            <a:endParaRPr lang="en-US" altLang="ko-KR" b="1" dirty="0"/>
          </a:p>
          <a:p>
            <a:r>
              <a:rPr lang="en-US" altLang="ko-KR" b="1" dirty="0"/>
              <a:t>- </a:t>
            </a:r>
            <a:r>
              <a:rPr lang="ko-KR" altLang="en-US" b="1" dirty="0"/>
              <a:t>부서대표메일</a:t>
            </a:r>
            <a:r>
              <a:rPr lang="en-US" altLang="ko-KR" b="1" dirty="0"/>
              <a:t>, </a:t>
            </a:r>
            <a:r>
              <a:rPr lang="ko-KR" altLang="en-US" b="1" dirty="0"/>
              <a:t>업무용 전용메일 등 메일전용 계정은 </a:t>
            </a:r>
            <a:r>
              <a:rPr lang="en-US" altLang="ko-KR" b="1" dirty="0"/>
              <a:t>Gmail(mail.google.com) </a:t>
            </a:r>
            <a:r>
              <a:rPr lang="ko-KR" altLang="en-US" b="1" dirty="0"/>
              <a:t>직접 접속</a:t>
            </a:r>
            <a:endParaRPr lang="en-US" altLang="ko-KR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5B9F282-3768-46F8-9C7E-8E7383F5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02" y="1637064"/>
            <a:ext cx="4471949" cy="259719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88049C8-8C59-4D8E-B147-159B90163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556" y="1647668"/>
            <a:ext cx="4471948" cy="2597197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277A686-A57F-4D06-A11B-4160CF4FCC11}"/>
              </a:ext>
            </a:extLst>
          </p:cNvPr>
          <p:cNvSpPr/>
          <p:nvPr/>
        </p:nvSpPr>
        <p:spPr>
          <a:xfrm>
            <a:off x="2351315" y="3542211"/>
            <a:ext cx="888274" cy="2198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B8B36-FB0E-4AA4-9880-3E22E3CBECDB}"/>
              </a:ext>
            </a:extLst>
          </p:cNvPr>
          <p:cNvSpPr txBox="1"/>
          <p:nvPr/>
        </p:nvSpPr>
        <p:spPr>
          <a:xfrm>
            <a:off x="3318239" y="3467490"/>
            <a:ext cx="215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1. </a:t>
            </a:r>
            <a:r>
              <a:rPr lang="ko-KR" altLang="en-US" b="1" dirty="0">
                <a:solidFill>
                  <a:srgbClr val="FF0000"/>
                </a:solidFill>
              </a:rPr>
              <a:t>링크 클릭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1F8324C-4113-4E3C-9936-78D6C3AE68A3}"/>
              </a:ext>
            </a:extLst>
          </p:cNvPr>
          <p:cNvSpPr/>
          <p:nvPr/>
        </p:nvSpPr>
        <p:spPr>
          <a:xfrm>
            <a:off x="8346717" y="3542211"/>
            <a:ext cx="888274" cy="2198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DDF64-3BB8-41AD-83F4-E5B7C060B83B}"/>
              </a:ext>
            </a:extLst>
          </p:cNvPr>
          <p:cNvSpPr txBox="1"/>
          <p:nvPr/>
        </p:nvSpPr>
        <p:spPr>
          <a:xfrm>
            <a:off x="9313641" y="3467490"/>
            <a:ext cx="215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2. </a:t>
            </a:r>
            <a:r>
              <a:rPr lang="ko-KR" altLang="en-US" b="1" dirty="0" err="1">
                <a:solidFill>
                  <a:srgbClr val="FF0000"/>
                </a:solidFill>
              </a:rPr>
              <a:t>한웨이</a:t>
            </a:r>
            <a:r>
              <a:rPr lang="ko-KR" altLang="en-US" b="1" dirty="0">
                <a:solidFill>
                  <a:srgbClr val="FF0000"/>
                </a:solidFill>
              </a:rPr>
              <a:t> 로그인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167F7E-12FC-4402-BE0B-3AFFE85E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802" y="4356843"/>
            <a:ext cx="4058466" cy="2357057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B5BAD704-B50C-4750-865A-B2C5958029BF}"/>
              </a:ext>
            </a:extLst>
          </p:cNvPr>
          <p:cNvSpPr/>
          <p:nvPr/>
        </p:nvSpPr>
        <p:spPr>
          <a:xfrm>
            <a:off x="1192802" y="4609441"/>
            <a:ext cx="4145552" cy="21044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70E187-8752-441F-97AC-241965B61E3E}"/>
              </a:ext>
            </a:extLst>
          </p:cNvPr>
          <p:cNvSpPr txBox="1"/>
          <p:nvPr/>
        </p:nvSpPr>
        <p:spPr>
          <a:xfrm>
            <a:off x="3936274" y="5752108"/>
            <a:ext cx="215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r>
              <a:rPr lang="en-US" altLang="ko-KR" b="1">
                <a:solidFill>
                  <a:srgbClr val="FF0000"/>
                </a:solidFill>
              </a:rPr>
              <a:t>. </a:t>
            </a:r>
            <a:r>
              <a:rPr lang="ko-KR" altLang="en-US" b="1" dirty="0">
                <a:solidFill>
                  <a:srgbClr val="FF0000"/>
                </a:solidFill>
              </a:rPr>
              <a:t>문서 확인</a:t>
            </a:r>
          </a:p>
        </p:txBody>
      </p:sp>
    </p:spTree>
    <p:extLst>
      <p:ext uri="{BB962C8B-B14F-4D97-AF65-F5344CB8AC3E}">
        <p14:creationId xmlns:p14="http://schemas.microsoft.com/office/powerpoint/2010/main" val="226739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292</Words>
  <Application>Microsoft Office PowerPoint</Application>
  <PresentationFormat>와이드스크린</PresentationFormat>
  <Paragraphs>50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인하대 이메일(Gmail) 사용시 주의사항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2016  사서함 동기화 방법</dc:title>
  <dc:creator>Hwang Jisung</dc:creator>
  <cp:lastModifiedBy>Lee DongHoon</cp:lastModifiedBy>
  <cp:revision>27</cp:revision>
  <dcterms:created xsi:type="dcterms:W3CDTF">2020-07-08T02:29:51Z</dcterms:created>
  <dcterms:modified xsi:type="dcterms:W3CDTF">2020-07-10T09:11:31Z</dcterms:modified>
</cp:coreProperties>
</file>