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81" r:id="rId3"/>
    <p:sldId id="258" r:id="rId4"/>
    <p:sldId id="259" r:id="rId5"/>
    <p:sldId id="263" r:id="rId6"/>
    <p:sldId id="264" r:id="rId7"/>
    <p:sldId id="26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61" r:id="rId17"/>
    <p:sldId id="262" r:id="rId18"/>
    <p:sldId id="265" r:id="rId19"/>
    <p:sldId id="266" r:id="rId20"/>
    <p:sldId id="267" r:id="rId21"/>
    <p:sldId id="268" r:id="rId22"/>
    <p:sldId id="278" r:id="rId23"/>
    <p:sldId id="277" r:id="rId24"/>
    <p:sldId id="279" r:id="rId2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7" autoAdjust="0"/>
    <p:restoredTop sz="94660"/>
  </p:normalViewPr>
  <p:slideViewPr>
    <p:cSldViewPr snapToGrid="0">
      <p:cViewPr>
        <p:scale>
          <a:sx n="100" d="100"/>
          <a:sy n="100" d="100"/>
        </p:scale>
        <p:origin x="154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F7CAD-E2A7-4884-90C7-EF065E1DEA6E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76FDB-9BD8-498F-9943-B7ACDF1F84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53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82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 userDrawn="1"/>
        </p:nvSpPr>
        <p:spPr>
          <a:xfrm flipV="1">
            <a:off x="504000" y="4501201"/>
            <a:ext cx="813600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31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304212" y="290146"/>
            <a:ext cx="9296988" cy="652829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 userDrawn="1"/>
        </p:nvSpPr>
        <p:spPr>
          <a:xfrm>
            <a:off x="257534" y="226664"/>
            <a:ext cx="111188" cy="611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0" y="6516130"/>
            <a:ext cx="9906000" cy="341870"/>
          </a:xfrm>
        </p:spPr>
        <p:txBody>
          <a:bodyPr/>
          <a:lstStyle>
            <a:lvl1pPr algn="ctr">
              <a:defRPr/>
            </a:lvl1pPr>
          </a:lstStyle>
          <a:p>
            <a:fld id="{DE01F2B2-D1B4-426D-A33E-4D298F8DC5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92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1F2B2-D1B4-426D-A33E-4D298F8DC5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76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a/answer/33864?hl=k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2.xml"/><Relationship Id="rId5" Type="http://schemas.openxmlformats.org/officeDocument/2006/relationships/slide" Target="slide14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mail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4C165A60-A8F3-41EF-9E55-AFB91DF4301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5" y="625683"/>
            <a:ext cx="2808664" cy="2807710"/>
          </a:xfrm>
          <a:prstGeom prst="rect">
            <a:avLst/>
          </a:prstGeom>
        </p:spPr>
      </p:pic>
      <p:sp>
        <p:nvSpPr>
          <p:cNvPr id="22" name="제목 3">
            <a:extLst>
              <a:ext uri="{FF2B5EF4-FFF2-40B4-BE49-F238E27FC236}">
                <a16:creationId xmlns:a16="http://schemas.microsoft.com/office/drawing/2014/main" id="{B80A01F6-3560-44F9-B9B6-38F12F18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16" y="3801693"/>
            <a:ext cx="8543925" cy="706808"/>
          </a:xfrm>
        </p:spPr>
        <p:txBody>
          <a:bodyPr anchor="ctr" anchorCtr="0">
            <a:normAutofit/>
          </a:bodyPr>
          <a:lstStyle/>
          <a:p>
            <a:pPr algn="l"/>
            <a:r>
              <a:rPr lang="ko-KR" altLang="en-US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인하대학교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메일데이터</a:t>
            </a:r>
            <a:r>
              <a:rPr lang="ko-KR" altLang="en-US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이관매뉴얼</a:t>
            </a:r>
            <a:endParaRPr lang="ko-KR" alt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제목 3">
            <a:extLst>
              <a:ext uri="{FF2B5EF4-FFF2-40B4-BE49-F238E27FC236}">
                <a16:creationId xmlns:a16="http://schemas.microsoft.com/office/drawing/2014/main" id="{B80A01F6-3560-44F9-B9B6-38F12F182993}"/>
              </a:ext>
            </a:extLst>
          </p:cNvPr>
          <p:cNvSpPr txBox="1">
            <a:spLocks/>
          </p:cNvSpPr>
          <p:nvPr/>
        </p:nvSpPr>
        <p:spPr>
          <a:xfrm>
            <a:off x="5206889" y="5939624"/>
            <a:ext cx="4493811" cy="633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인하대학교 </a:t>
            </a:r>
            <a:r>
              <a:rPr lang="ko-KR" altLang="en-US" sz="2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정보통신처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05CE8-3329-4039-A8BE-EAE86D69A337}"/>
              </a:ext>
            </a:extLst>
          </p:cNvPr>
          <p:cNvSpPr txBox="1"/>
          <p:nvPr/>
        </p:nvSpPr>
        <p:spPr>
          <a:xfrm>
            <a:off x="385266" y="5996163"/>
            <a:ext cx="5135639" cy="577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200" b="1" kern="10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G </a:t>
            </a:r>
            <a:r>
              <a:rPr lang="en-US" altLang="ko-KR" sz="1200" b="1" kern="10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Suite</a:t>
            </a:r>
            <a:r>
              <a:rPr lang="ko-KR" altLang="en-US" sz="1200" b="1" kern="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서비스는</a:t>
            </a:r>
            <a:r>
              <a:rPr lang="ko-KR" altLang="ko-KR" sz="1200" b="1" kern="100" dirty="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2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Google Chrome </a:t>
            </a:r>
            <a:r>
              <a:rPr lang="ko-KR" altLang="ko-KR" sz="12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브라우저 사용을 권장합니다</a:t>
            </a:r>
            <a:r>
              <a:rPr lang="en-US" altLang="ko-KR" sz="12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1200" b="1" strike="noStrike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https://support.google.com/a/answer/33864?hl=ko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119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3) </a:t>
            </a:r>
            <a:r>
              <a:rPr lang="en-US" altLang="ko-KR" sz="2500" b="1" dirty="0" smtClean="0">
                <a:latin typeface="+mn-ea"/>
                <a:ea typeface="+mn-ea"/>
              </a:rPr>
              <a:t>Outlook2016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 smtClean="0">
                <a:latin typeface="+mn-ea"/>
                <a:ea typeface="+mn-ea"/>
              </a:rPr>
              <a:t>신규메일</a:t>
            </a:r>
            <a:r>
              <a:rPr lang="ko-KR" altLang="en-US" sz="2500" b="1" dirty="0" smtClean="0">
                <a:latin typeface="+mn-ea"/>
                <a:ea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(3/4)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1"/>
            <a:ext cx="4513003" cy="623051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600" dirty="0" err="1" smtClean="0">
                <a:latin typeface="+mn-ea"/>
                <a:ea typeface="+mn-ea"/>
              </a:rPr>
              <a:t>신규계정</a:t>
            </a:r>
            <a:r>
              <a:rPr lang="ko-KR" altLang="en-US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err="1" smtClean="0">
                <a:latin typeface="+mn-ea"/>
                <a:ea typeface="+mn-ea"/>
              </a:rPr>
              <a:t>연결정보</a:t>
            </a:r>
            <a:r>
              <a:rPr lang="ko-KR" altLang="en-US" sz="1600" dirty="0" smtClean="0">
                <a:latin typeface="+mn-ea"/>
                <a:ea typeface="+mn-ea"/>
              </a:rPr>
              <a:t> 입력 후 </a:t>
            </a:r>
            <a:r>
              <a:rPr lang="ko-KR" altLang="en-US" sz="1600" dirty="0" err="1" smtClean="0">
                <a:latin typeface="+mn-ea"/>
                <a:ea typeface="+mn-ea"/>
              </a:rPr>
              <a:t>우측하단</a:t>
            </a:r>
            <a:endParaRPr lang="en-US" altLang="ko-KR" sz="160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sz="1600" b="1" dirty="0">
                <a:latin typeface="+mn-ea"/>
                <a:ea typeface="+mn-ea"/>
              </a:rPr>
              <a:t> </a:t>
            </a:r>
            <a:r>
              <a:rPr lang="en-US" altLang="ko-KR" sz="1600" b="1" dirty="0" smtClean="0">
                <a:latin typeface="+mn-ea"/>
                <a:ea typeface="+mn-ea"/>
              </a:rPr>
              <a:t>    ‘</a:t>
            </a:r>
            <a:r>
              <a:rPr lang="ko-KR" altLang="en-US" sz="1600" b="1" dirty="0" smtClean="0">
                <a:latin typeface="+mn-ea"/>
                <a:ea typeface="+mn-ea"/>
              </a:rPr>
              <a:t>기타 설정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클릭</a:t>
            </a:r>
            <a:endParaRPr lang="en-US" altLang="ko-KR" sz="1600" dirty="0" smtClean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6099831" y="1045952"/>
            <a:ext cx="3620045" cy="554248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일반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탭에서 </a:t>
            </a:r>
            <a:r>
              <a:rPr lang="ko-KR" altLang="en-US" sz="1600" dirty="0" err="1" smtClean="0">
                <a:latin typeface="+mn-ea"/>
                <a:ea typeface="+mn-ea"/>
              </a:rPr>
              <a:t>메일계정</a:t>
            </a:r>
            <a:r>
              <a:rPr lang="ko-KR" altLang="en-US" sz="1600" dirty="0" smtClean="0">
                <a:latin typeface="+mn-ea"/>
                <a:ea typeface="+mn-ea"/>
              </a:rPr>
              <a:t> 뒤에</a:t>
            </a:r>
            <a:endParaRPr lang="en-US" altLang="ko-KR" sz="1600" dirty="0" smtClean="0">
              <a:latin typeface="+mn-ea"/>
              <a:ea typeface="+mn-ea"/>
            </a:endParaRPr>
          </a:p>
          <a:p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 (</a:t>
            </a:r>
            <a:r>
              <a:rPr lang="en-US" altLang="ko-KR" sz="1600" dirty="0" err="1" smtClean="0">
                <a:latin typeface="+mn-ea"/>
                <a:ea typeface="+mn-ea"/>
              </a:rPr>
              <a:t>gmail</a:t>
            </a:r>
            <a:r>
              <a:rPr lang="en-US" altLang="ko-KR" sz="1600" dirty="0" smtClean="0">
                <a:latin typeface="+mn-ea"/>
                <a:ea typeface="+mn-ea"/>
              </a:rPr>
              <a:t>) </a:t>
            </a:r>
            <a:r>
              <a:rPr lang="ko-KR" altLang="en-US" sz="1600" dirty="0" smtClean="0">
                <a:latin typeface="+mn-ea"/>
                <a:ea typeface="+mn-ea"/>
              </a:rPr>
              <a:t>입력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endParaRPr lang="en-US" altLang="ko-KR" sz="1600" dirty="0">
              <a:latin typeface="+mn-ea"/>
              <a:ea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83" y="1669002"/>
            <a:ext cx="5370166" cy="37375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830" y="1669002"/>
            <a:ext cx="3620045" cy="42782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1459" y="254063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smtClean="0">
                <a:solidFill>
                  <a:srgbClr val="FF0000"/>
                </a:solidFill>
                <a:latin typeface="+mn-ea"/>
              </a:rPr>
              <a:t>이름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1459" y="274303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메일주소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0336" y="3104282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err="1" smtClean="0">
                <a:solidFill>
                  <a:srgbClr val="FF0000"/>
                </a:solidFill>
                <a:latin typeface="+mn-ea"/>
              </a:rPr>
              <a:t>imap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1459" y="3300479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  <a:latin typeface="+mn-ea"/>
              </a:rPr>
              <a:t>i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map.gmail.com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1459" y="3496676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smtp.gmail.com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1459" y="387534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smtClean="0">
                <a:solidFill>
                  <a:srgbClr val="FF0000"/>
                </a:solidFill>
                <a:latin typeface="+mn-ea"/>
              </a:rPr>
              <a:t>메일주소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1459" y="4070655"/>
            <a:ext cx="1362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err="1" smtClean="0">
                <a:solidFill>
                  <a:srgbClr val="FF0000"/>
                </a:solidFill>
                <a:latin typeface="+mn-ea"/>
              </a:rPr>
              <a:t>인하포털</a:t>
            </a:r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 패스워드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387904" y="4254017"/>
            <a:ext cx="715873" cy="220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94946" y="4474347"/>
            <a:ext cx="1724471" cy="220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862181" y="4563122"/>
            <a:ext cx="792895" cy="2417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275137" y="2628900"/>
            <a:ext cx="1106738" cy="316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170362" y="1912398"/>
            <a:ext cx="335213" cy="275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3) </a:t>
            </a:r>
            <a:r>
              <a:rPr lang="en-US" altLang="ko-KR" sz="2500" b="1" dirty="0" smtClean="0">
                <a:latin typeface="+mn-ea"/>
                <a:ea typeface="+mn-ea"/>
              </a:rPr>
              <a:t>Outlook2016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 smtClean="0">
                <a:latin typeface="+mn-ea"/>
                <a:ea typeface="+mn-ea"/>
              </a:rPr>
              <a:t>신규메일</a:t>
            </a:r>
            <a:r>
              <a:rPr lang="ko-KR" altLang="en-US" sz="2500" b="1" dirty="0" smtClean="0">
                <a:latin typeface="+mn-ea"/>
                <a:ea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(4/4)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3846301"/>
            <a:ext cx="4513003" cy="396065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4.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고급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탭에서 아래와 같이 입력 후 </a:t>
            </a:r>
            <a:r>
              <a:rPr lang="ko-KR" altLang="en-US" sz="1600" b="1" dirty="0" smtClean="0">
                <a:latin typeface="+mn-ea"/>
                <a:ea typeface="+mn-ea"/>
              </a:rPr>
              <a:t>확인</a:t>
            </a:r>
            <a:endParaRPr lang="en-US" altLang="ko-KR" sz="1600" b="1" dirty="0" smtClean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52663"/>
          <a:stretch/>
        </p:blipFill>
        <p:spPr>
          <a:xfrm>
            <a:off x="559638" y="4269142"/>
            <a:ext cx="3793288" cy="21221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19648" y="4855143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993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91863" y="5375013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465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24548" y="5281894"/>
            <a:ext cx="41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SSL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24548" y="5735832"/>
            <a:ext cx="41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SSL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1919648" y="4546332"/>
            <a:ext cx="429926" cy="275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63" y="1468793"/>
            <a:ext cx="5225090" cy="3636608"/>
          </a:xfrm>
          <a:prstGeom prst="rect">
            <a:avLst/>
          </a:prstGeom>
        </p:spPr>
      </p:pic>
      <p:sp>
        <p:nvSpPr>
          <p:cNvPr id="34" name="제목 1"/>
          <p:cNvSpPr txBox="1">
            <a:spLocks/>
          </p:cNvSpPr>
          <p:nvPr/>
        </p:nvSpPr>
        <p:spPr>
          <a:xfrm>
            <a:off x="4429126" y="1045951"/>
            <a:ext cx="4513003" cy="396065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5.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다음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을 눌러 </a:t>
            </a:r>
            <a:r>
              <a:rPr lang="ko-KR" altLang="en-US" sz="1600" dirty="0" err="1" smtClean="0">
                <a:latin typeface="+mn-ea"/>
                <a:ea typeface="+mn-ea"/>
              </a:rPr>
              <a:t>연결완료</a:t>
            </a:r>
            <a:endParaRPr lang="en-US" altLang="ko-KR" sz="1600" dirty="0" smtClean="0">
              <a:latin typeface="+mn-ea"/>
              <a:ea typeface="+mn-ea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8358547" y="4824504"/>
            <a:ext cx="661627" cy="275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b="53253"/>
          <a:stretch/>
        </p:blipFill>
        <p:spPr>
          <a:xfrm>
            <a:off x="559638" y="1677885"/>
            <a:ext cx="3829181" cy="2115514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304309" y="1062484"/>
            <a:ext cx="4513003" cy="615401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3.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보내는 메일 서버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탭에서 </a:t>
            </a:r>
            <a:endParaRPr lang="en-US" altLang="ko-KR" sz="160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보내는 메일 서버</a:t>
            </a:r>
            <a:r>
              <a:rPr lang="en-US" altLang="ko-KR" sz="1600" b="1" dirty="0" smtClean="0">
                <a:latin typeface="+mn-ea"/>
                <a:ea typeface="+mn-ea"/>
              </a:rPr>
              <a:t>(</a:t>
            </a:r>
            <a:r>
              <a:rPr lang="en-US" altLang="ko-KR" sz="1600" b="1" dirty="0" err="1" smtClean="0">
                <a:latin typeface="+mn-ea"/>
                <a:ea typeface="+mn-ea"/>
              </a:rPr>
              <a:t>smtp</a:t>
            </a:r>
            <a:r>
              <a:rPr lang="en-US" altLang="ko-KR" sz="1600" b="1" dirty="0" smtClean="0">
                <a:latin typeface="+mn-ea"/>
                <a:ea typeface="+mn-ea"/>
              </a:rPr>
              <a:t>)</a:t>
            </a:r>
            <a:r>
              <a:rPr lang="ko-KR" altLang="en-US" sz="1600" b="1" dirty="0" smtClean="0">
                <a:latin typeface="+mn-ea"/>
                <a:ea typeface="+mn-ea"/>
              </a:rPr>
              <a:t>인증 필요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ko-KR" altLang="en-US" sz="1600" b="1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체크</a:t>
            </a:r>
            <a:endParaRPr lang="en-US" altLang="ko-KR" sz="1600" dirty="0" smtClean="0">
              <a:latin typeface="+mn-ea"/>
              <a:ea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062398" y="1951509"/>
            <a:ext cx="857250" cy="275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55390" y="2255095"/>
            <a:ext cx="2259260" cy="4119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" y="1438102"/>
            <a:ext cx="4000500" cy="184785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405" y="1438102"/>
            <a:ext cx="5066831" cy="355813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3) </a:t>
            </a:r>
            <a:r>
              <a:rPr lang="en-US" altLang="ko-KR" sz="2500" b="1" dirty="0" smtClean="0">
                <a:latin typeface="+mn-ea"/>
                <a:ea typeface="+mn-ea"/>
              </a:rPr>
              <a:t>Outlook2016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 smtClean="0">
                <a:latin typeface="+mn-ea"/>
                <a:ea typeface="+mn-ea"/>
              </a:rPr>
              <a:t>기존메일</a:t>
            </a:r>
            <a:r>
              <a:rPr lang="ko-KR" altLang="en-US" sz="2500" b="1" dirty="0" smtClean="0">
                <a:latin typeface="+mn-ea"/>
                <a:ea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(1/4)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1. Outlook </a:t>
            </a:r>
            <a:r>
              <a:rPr lang="ko-KR" altLang="en-US" sz="1600" dirty="0" smtClean="0">
                <a:latin typeface="+mn-ea"/>
                <a:ea typeface="+mn-ea"/>
              </a:rPr>
              <a:t>실행 후 좌측 상단에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파일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클릭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725405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계정 추가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클릭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482790" y="1660725"/>
            <a:ext cx="407237" cy="2631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779718" y="2491532"/>
            <a:ext cx="662160" cy="266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3) </a:t>
            </a:r>
            <a:r>
              <a:rPr lang="en-US" altLang="ko-KR" sz="2500" b="1" dirty="0" smtClean="0">
                <a:latin typeface="+mn-ea"/>
                <a:ea typeface="+mn-ea"/>
              </a:rPr>
              <a:t>Outlook2016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>
                <a:latin typeface="+mn-ea"/>
              </a:rPr>
              <a:t>기존메일</a:t>
            </a:r>
            <a:r>
              <a:rPr lang="ko-KR" altLang="en-US" sz="2500" b="1" dirty="0">
                <a:latin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(2/4)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1.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수동 설정 또는 추가 서버 유형</a:t>
            </a:r>
            <a:r>
              <a:rPr lang="en-US" altLang="ko-KR" sz="1600" b="1" dirty="0" smtClean="0">
                <a:latin typeface="+mn-ea"/>
                <a:ea typeface="+mn-ea"/>
              </a:rPr>
              <a:t>‘ </a:t>
            </a:r>
            <a:r>
              <a:rPr lang="ko-KR" altLang="en-US" sz="1600" dirty="0" smtClean="0">
                <a:latin typeface="+mn-ea"/>
                <a:ea typeface="+mn-ea"/>
              </a:rPr>
              <a:t>선택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062754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en-US" altLang="ko-KR" sz="1600" b="1" dirty="0" smtClean="0">
                <a:latin typeface="+mn-ea"/>
                <a:ea typeface="+mn-ea"/>
              </a:rPr>
              <a:t>‘POP </a:t>
            </a:r>
            <a:r>
              <a:rPr lang="ko-KR" altLang="en-US" sz="1600" b="1" dirty="0" smtClean="0">
                <a:latin typeface="+mn-ea"/>
                <a:ea typeface="+mn-ea"/>
              </a:rPr>
              <a:t>또는 </a:t>
            </a:r>
            <a:r>
              <a:rPr lang="en-US" altLang="ko-KR" sz="1600" b="1" dirty="0" smtClean="0">
                <a:latin typeface="+mn-ea"/>
                <a:ea typeface="+mn-ea"/>
              </a:rPr>
              <a:t>IMAP’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선택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endParaRPr lang="en-US" altLang="ko-KR" sz="1600" dirty="0"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70" y="1438102"/>
            <a:ext cx="4324218" cy="300961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539" y="1438101"/>
            <a:ext cx="4324218" cy="300961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604037" y="3844113"/>
            <a:ext cx="1189252" cy="266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621399" y="2339308"/>
            <a:ext cx="1409715" cy="3151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83" y="1662464"/>
            <a:ext cx="5385409" cy="3748189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3) </a:t>
            </a:r>
            <a:r>
              <a:rPr lang="en-US" altLang="ko-KR" sz="2500" b="1" dirty="0" smtClean="0">
                <a:latin typeface="+mn-ea"/>
                <a:ea typeface="+mn-ea"/>
              </a:rPr>
              <a:t>Outlook2016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>
                <a:latin typeface="+mn-ea"/>
              </a:rPr>
              <a:t>기존메일</a:t>
            </a:r>
            <a:r>
              <a:rPr lang="ko-KR" altLang="en-US" sz="2500" b="1" dirty="0">
                <a:latin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(3/4)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1"/>
            <a:ext cx="4867766" cy="623051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600" dirty="0" err="1" smtClean="0">
                <a:latin typeface="+mn-ea"/>
                <a:ea typeface="+mn-ea"/>
              </a:rPr>
              <a:t>연결정보</a:t>
            </a:r>
            <a:r>
              <a:rPr lang="ko-KR" altLang="en-US" sz="1600" dirty="0" smtClean="0">
                <a:latin typeface="+mn-ea"/>
                <a:ea typeface="+mn-ea"/>
              </a:rPr>
              <a:t> 입력 후 </a:t>
            </a:r>
            <a:r>
              <a:rPr lang="ko-KR" altLang="en-US" sz="1600" dirty="0" err="1" smtClean="0">
                <a:latin typeface="+mn-ea"/>
                <a:ea typeface="+mn-ea"/>
              </a:rPr>
              <a:t>우측하단</a:t>
            </a: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기타 설정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클릭</a:t>
            </a:r>
            <a:endParaRPr lang="en-US" altLang="ko-KR" sz="1600" dirty="0" smtClean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6099831" y="1045952"/>
            <a:ext cx="3620045" cy="554248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일반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탭에서 </a:t>
            </a:r>
            <a:r>
              <a:rPr lang="ko-KR" altLang="en-US" sz="1600" dirty="0" err="1" smtClean="0">
                <a:latin typeface="+mn-ea"/>
                <a:ea typeface="+mn-ea"/>
              </a:rPr>
              <a:t>메일계정</a:t>
            </a:r>
            <a:r>
              <a:rPr lang="ko-KR" altLang="en-US" sz="1600" dirty="0" smtClean="0">
                <a:latin typeface="+mn-ea"/>
                <a:ea typeface="+mn-ea"/>
              </a:rPr>
              <a:t> 뒤에</a:t>
            </a:r>
            <a:endParaRPr lang="en-US" altLang="ko-KR" sz="1600" dirty="0" smtClean="0">
              <a:latin typeface="+mn-ea"/>
              <a:ea typeface="+mn-ea"/>
            </a:endParaRPr>
          </a:p>
          <a:p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 (</a:t>
            </a:r>
            <a:r>
              <a:rPr lang="en-US" altLang="ko-KR" sz="1600" dirty="0" err="1" smtClean="0">
                <a:latin typeface="+mn-ea"/>
                <a:ea typeface="+mn-ea"/>
              </a:rPr>
              <a:t>oldmail</a:t>
            </a:r>
            <a:r>
              <a:rPr lang="en-US" altLang="ko-KR" sz="1600" dirty="0" smtClean="0">
                <a:latin typeface="+mn-ea"/>
                <a:ea typeface="+mn-ea"/>
              </a:rPr>
              <a:t>) </a:t>
            </a:r>
            <a:r>
              <a:rPr lang="ko-KR" altLang="en-US" sz="1600" dirty="0" smtClean="0">
                <a:latin typeface="+mn-ea"/>
                <a:ea typeface="+mn-ea"/>
              </a:rPr>
              <a:t>입력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endParaRPr lang="en-US" altLang="ko-KR" sz="1600" dirty="0">
              <a:latin typeface="+mn-ea"/>
              <a:ea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830" y="1669002"/>
            <a:ext cx="3620045" cy="42782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1459" y="254063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이름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1459" y="274303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메일주소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0336" y="3104282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err="1" smtClean="0">
                <a:solidFill>
                  <a:srgbClr val="FF0000"/>
                </a:solidFill>
                <a:latin typeface="+mn-ea"/>
              </a:rPr>
              <a:t>imap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1459" y="3300479"/>
            <a:ext cx="1152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mail.inha.ac.kr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1459" y="3496676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mail.inha.ac.kr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4359" y="3885537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err="1" smtClean="0">
                <a:solidFill>
                  <a:srgbClr val="FF0000"/>
                </a:solidFill>
                <a:latin typeface="+mn-ea"/>
              </a:rPr>
              <a:t>인하포털</a:t>
            </a:r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ID(</a:t>
            </a:r>
            <a:r>
              <a:rPr lang="ko-KR" altLang="en-US" sz="1100" b="1" dirty="0" err="1" smtClean="0">
                <a:solidFill>
                  <a:srgbClr val="FF0000"/>
                </a:solidFill>
                <a:latin typeface="+mn-ea"/>
              </a:rPr>
              <a:t>사번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8084" y="4070655"/>
            <a:ext cx="1362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err="1" smtClean="0">
                <a:solidFill>
                  <a:srgbClr val="FF0000"/>
                </a:solidFill>
                <a:latin typeface="+mn-ea"/>
              </a:rPr>
              <a:t>인하포털</a:t>
            </a:r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 패스워드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387904" y="4254017"/>
            <a:ext cx="715873" cy="220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862181" y="4563122"/>
            <a:ext cx="792895" cy="2417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275137" y="2628900"/>
            <a:ext cx="1106738" cy="316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170362" y="1912398"/>
            <a:ext cx="335213" cy="275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7771" y="45883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err="1" smtClean="0">
                <a:solidFill>
                  <a:srgbClr val="FF0000"/>
                </a:solidFill>
                <a:latin typeface="+mn-ea"/>
              </a:rPr>
              <a:t>체크안함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58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64" y="1463640"/>
            <a:ext cx="5225090" cy="3636609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3) </a:t>
            </a:r>
            <a:r>
              <a:rPr lang="en-US" altLang="ko-KR" sz="2500" b="1" dirty="0" smtClean="0">
                <a:latin typeface="+mn-ea"/>
                <a:ea typeface="+mn-ea"/>
              </a:rPr>
              <a:t>Outlook2016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>
                <a:latin typeface="+mn-ea"/>
              </a:rPr>
              <a:t>기존메일</a:t>
            </a:r>
            <a:r>
              <a:rPr lang="ko-KR" altLang="en-US" sz="2500" b="1" dirty="0">
                <a:latin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(4/4)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4429126" y="1045951"/>
            <a:ext cx="4513003" cy="396065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5.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다음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을 눌러 </a:t>
            </a:r>
            <a:r>
              <a:rPr lang="ko-KR" altLang="en-US" sz="1600" dirty="0" err="1" smtClean="0">
                <a:latin typeface="+mn-ea"/>
                <a:ea typeface="+mn-ea"/>
              </a:rPr>
              <a:t>연결완료</a:t>
            </a:r>
            <a:endParaRPr lang="en-US" altLang="ko-KR" sz="1600" dirty="0" smtClean="0">
              <a:latin typeface="+mn-ea"/>
              <a:ea typeface="+mn-ea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8358547" y="4824504"/>
            <a:ext cx="661627" cy="275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04309" y="3846301"/>
            <a:ext cx="4513003" cy="396065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4.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고급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탭에서 아래와 같이 입력 후 </a:t>
            </a:r>
            <a:r>
              <a:rPr lang="ko-KR" altLang="en-US" sz="1600" b="1" dirty="0" smtClean="0">
                <a:latin typeface="+mn-ea"/>
                <a:ea typeface="+mn-ea"/>
              </a:rPr>
              <a:t>확인</a:t>
            </a:r>
            <a:endParaRPr lang="en-US" altLang="ko-KR" sz="1600" b="1" dirty="0" smtClean="0">
              <a:latin typeface="+mn-ea"/>
              <a:ea typeface="+mn-ea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rcRect b="52663"/>
          <a:stretch/>
        </p:blipFill>
        <p:spPr>
          <a:xfrm>
            <a:off x="559638" y="4269142"/>
            <a:ext cx="3793288" cy="2122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19648" y="4855143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993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1863" y="5375013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465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4548" y="5281894"/>
            <a:ext cx="41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SSL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4548" y="5735832"/>
            <a:ext cx="41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SSL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919648" y="4546332"/>
            <a:ext cx="429926" cy="275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/>
          <a:srcRect b="53253"/>
          <a:stretch/>
        </p:blipFill>
        <p:spPr>
          <a:xfrm>
            <a:off x="559638" y="1677885"/>
            <a:ext cx="3829181" cy="2115514"/>
          </a:xfrm>
          <a:prstGeom prst="rect">
            <a:avLst/>
          </a:prstGeom>
        </p:spPr>
      </p:pic>
      <p:sp>
        <p:nvSpPr>
          <p:cNvPr id="23" name="제목 1"/>
          <p:cNvSpPr txBox="1">
            <a:spLocks/>
          </p:cNvSpPr>
          <p:nvPr/>
        </p:nvSpPr>
        <p:spPr>
          <a:xfrm>
            <a:off x="304309" y="1062484"/>
            <a:ext cx="4513003" cy="615401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3.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보내는 메일 서버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탭에서 </a:t>
            </a:r>
            <a:endParaRPr lang="en-US" altLang="ko-KR" sz="160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 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보내는 메일 서버</a:t>
            </a:r>
            <a:r>
              <a:rPr lang="en-US" altLang="ko-KR" sz="1600" b="1" dirty="0" smtClean="0">
                <a:latin typeface="+mn-ea"/>
                <a:ea typeface="+mn-ea"/>
              </a:rPr>
              <a:t>(</a:t>
            </a:r>
            <a:r>
              <a:rPr lang="en-US" altLang="ko-KR" sz="1600" b="1" dirty="0" err="1" smtClean="0">
                <a:latin typeface="+mn-ea"/>
                <a:ea typeface="+mn-ea"/>
              </a:rPr>
              <a:t>smtp</a:t>
            </a:r>
            <a:r>
              <a:rPr lang="en-US" altLang="ko-KR" sz="1600" b="1" dirty="0" smtClean="0">
                <a:latin typeface="+mn-ea"/>
                <a:ea typeface="+mn-ea"/>
              </a:rPr>
              <a:t>)</a:t>
            </a:r>
            <a:r>
              <a:rPr lang="ko-KR" altLang="en-US" sz="1600" b="1" dirty="0" smtClean="0">
                <a:latin typeface="+mn-ea"/>
                <a:ea typeface="+mn-ea"/>
              </a:rPr>
              <a:t>인증 필요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ko-KR" altLang="en-US" sz="1600" b="1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체크</a:t>
            </a:r>
            <a:endParaRPr lang="en-US" altLang="ko-KR" sz="1600" dirty="0" smtClean="0">
              <a:latin typeface="+mn-ea"/>
              <a:ea typeface="+mn-ea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062398" y="1951509"/>
            <a:ext cx="857250" cy="275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55390" y="2255095"/>
            <a:ext cx="2259260" cy="4119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12" y="3866726"/>
            <a:ext cx="4267200" cy="25717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171" y="1431933"/>
            <a:ext cx="3937953" cy="18295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12" y="1438102"/>
            <a:ext cx="3582699" cy="1823338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  <a:ea typeface="+mn-ea"/>
              </a:rPr>
              <a:t>4) Office365 Outlook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 smtClean="0">
                <a:latin typeface="+mn-ea"/>
                <a:ea typeface="+mn-ea"/>
              </a:rPr>
              <a:t>신규메일</a:t>
            </a:r>
            <a:r>
              <a:rPr lang="ko-KR" altLang="en-US" sz="2500" b="1" dirty="0" smtClean="0">
                <a:latin typeface="+mn-ea"/>
                <a:ea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(1/3)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1. Outlook </a:t>
            </a:r>
            <a:r>
              <a:rPr lang="ko-KR" altLang="en-US" sz="1600" dirty="0" smtClean="0">
                <a:latin typeface="+mn-ea"/>
                <a:ea typeface="+mn-ea"/>
              </a:rPr>
              <a:t>실행 후 좌측 상단에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파일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클릭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973983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계정 추가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클릭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473912" y="1678481"/>
            <a:ext cx="407237" cy="2631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6179213" y="2084765"/>
            <a:ext cx="662160" cy="266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304309" y="3396923"/>
            <a:ext cx="6653444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3. </a:t>
            </a:r>
            <a:r>
              <a:rPr lang="ko-KR" altLang="en-US" sz="1600" dirty="0" smtClean="0">
                <a:latin typeface="+mn-ea"/>
                <a:ea typeface="+mn-ea"/>
              </a:rPr>
              <a:t>학교 메일주소 입력 후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내 계정을 수동으로 설정</a:t>
            </a:r>
            <a:r>
              <a:rPr lang="en-US" altLang="ko-KR" sz="1600" b="1" dirty="0" smtClean="0">
                <a:latin typeface="+mn-ea"/>
                <a:ea typeface="+mn-ea"/>
              </a:rPr>
              <a:t>‘ </a:t>
            </a:r>
            <a:r>
              <a:rPr lang="ko-KR" altLang="en-US" sz="1600" dirty="0" smtClean="0">
                <a:latin typeface="+mn-ea"/>
                <a:ea typeface="+mn-ea"/>
              </a:rPr>
              <a:t>체크 후 연결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881149" y="4312558"/>
            <a:ext cx="3449782" cy="4497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644577" y="5054139"/>
            <a:ext cx="1846768" cy="4173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4) </a:t>
            </a:r>
            <a:r>
              <a:rPr lang="en-US" altLang="ko-KR" sz="2500" b="1" dirty="0" smtClean="0">
                <a:latin typeface="+mn-ea"/>
                <a:ea typeface="+mn-ea"/>
              </a:rPr>
              <a:t>Office365 Outlook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 smtClean="0">
                <a:latin typeface="+mn-ea"/>
                <a:ea typeface="+mn-ea"/>
              </a:rPr>
              <a:t>신규메일</a:t>
            </a:r>
            <a:r>
              <a:rPr lang="ko-KR" altLang="en-US" sz="2500" b="1" dirty="0" smtClean="0">
                <a:latin typeface="+mn-ea"/>
                <a:ea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(2/3)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4. Outlook </a:t>
            </a:r>
            <a:r>
              <a:rPr lang="ko-KR" altLang="en-US" sz="1600" dirty="0" smtClean="0">
                <a:latin typeface="+mn-ea"/>
                <a:ea typeface="+mn-ea"/>
              </a:rPr>
              <a:t>고급 설정에서 </a:t>
            </a:r>
            <a:r>
              <a:rPr lang="en-US" altLang="ko-KR" sz="1600" b="1" dirty="0" smtClean="0">
                <a:latin typeface="+mn-ea"/>
                <a:ea typeface="+mn-ea"/>
              </a:rPr>
              <a:t>‘Google’ </a:t>
            </a:r>
            <a:r>
              <a:rPr lang="ko-KR" altLang="en-US" sz="1600" dirty="0" smtClean="0">
                <a:latin typeface="+mn-ea"/>
                <a:ea typeface="+mn-ea"/>
              </a:rPr>
              <a:t>클릭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0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3" y="1463042"/>
            <a:ext cx="4190106" cy="4709468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3415189" y="2685013"/>
            <a:ext cx="791051" cy="7897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817312" y="105842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5. </a:t>
            </a:r>
            <a:r>
              <a:rPr lang="ko-KR" altLang="en-US" sz="1600" dirty="0" smtClean="0">
                <a:latin typeface="+mn-ea"/>
                <a:ea typeface="+mn-ea"/>
              </a:rPr>
              <a:t>아래와 같이 </a:t>
            </a:r>
            <a:r>
              <a:rPr lang="en-US" altLang="ko-KR" sz="1600" dirty="0" smtClean="0">
                <a:latin typeface="+mn-ea"/>
                <a:ea typeface="+mn-ea"/>
              </a:rPr>
              <a:t>IMAP</a:t>
            </a:r>
            <a:r>
              <a:rPr lang="ko-KR" altLang="en-US" sz="1600" dirty="0" smtClean="0">
                <a:latin typeface="+mn-ea"/>
                <a:ea typeface="+mn-ea"/>
              </a:rPr>
              <a:t> 설정 후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연결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ko-KR" altLang="en-US" sz="1600" b="1" dirty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버튼 클릭</a:t>
            </a:r>
            <a:endParaRPr lang="en-US" altLang="ko-KR" sz="1600" dirty="0">
              <a:latin typeface="+mn-ea"/>
              <a:ea typeface="+mn-ea"/>
            </a:endParaRPr>
          </a:p>
        </p:txBody>
      </p:sp>
      <p:pic>
        <p:nvPicPr>
          <p:cNvPr id="19" name="그림 18"/>
          <p:cNvPicPr/>
          <p:nvPr/>
        </p:nvPicPr>
        <p:blipFill rotWithShape="1">
          <a:blip r:embed="rId3"/>
          <a:srcRect l="7483" t="-4" r="7454" b="-50"/>
          <a:stretch/>
        </p:blipFill>
        <p:spPr bwMode="auto">
          <a:xfrm>
            <a:off x="4953000" y="1438102"/>
            <a:ext cx="3840480" cy="4326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7908" y="2301861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imap.gmail.com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4171" y="2301861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993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3172" y="2605038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SSL/TLS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3578" y="3431386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465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9739" y="3750834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SSL/TLS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7908" y="3424028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smtp.gmail.com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042297" y="2863664"/>
            <a:ext cx="2456274" cy="2838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042297" y="4003185"/>
            <a:ext cx="2456274" cy="2838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7843046" y="5346545"/>
            <a:ext cx="950434" cy="4180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4) </a:t>
            </a:r>
            <a:r>
              <a:rPr lang="en-US" altLang="ko-KR" sz="2500" b="1" dirty="0" smtClean="0">
                <a:latin typeface="+mn-ea"/>
                <a:ea typeface="+mn-ea"/>
              </a:rPr>
              <a:t>Office365 Outlook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 smtClean="0">
                <a:latin typeface="+mn-ea"/>
                <a:ea typeface="+mn-ea"/>
              </a:rPr>
              <a:t>신규메일</a:t>
            </a:r>
            <a:r>
              <a:rPr lang="ko-KR" altLang="en-US" sz="2500" b="1" dirty="0" smtClean="0">
                <a:latin typeface="+mn-ea"/>
                <a:ea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(3/3)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3"/>
            <a:ext cx="4513003" cy="614172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5-1. IMAP </a:t>
            </a:r>
            <a:r>
              <a:rPr lang="ko-KR" altLang="en-US" sz="1600" dirty="0" smtClean="0">
                <a:latin typeface="+mn-ea"/>
                <a:ea typeface="+mn-ea"/>
              </a:rPr>
              <a:t>정보 입력없이 구글 로그인 화면이 나오면</a:t>
            </a:r>
            <a:r>
              <a:rPr lang="en-US" altLang="ko-KR" sz="1600" dirty="0" smtClean="0">
                <a:latin typeface="+mn-ea"/>
                <a:ea typeface="+mn-ea"/>
              </a:rPr>
              <a:t> ID/ </a:t>
            </a:r>
            <a:r>
              <a:rPr lang="ko-KR" altLang="en-US" sz="1600" dirty="0" smtClean="0">
                <a:latin typeface="+mn-ea"/>
                <a:ea typeface="+mn-ea"/>
              </a:rPr>
              <a:t>패스워드 입력 후 연결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0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817312" y="105842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6. </a:t>
            </a:r>
            <a:r>
              <a:rPr lang="ko-KR" altLang="en-US" sz="1600" dirty="0" err="1" smtClean="0">
                <a:latin typeface="+mn-ea"/>
                <a:ea typeface="+mn-ea"/>
              </a:rPr>
              <a:t>신규메일</a:t>
            </a:r>
            <a:r>
              <a:rPr lang="ko-KR" altLang="en-US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err="1" smtClean="0">
                <a:latin typeface="+mn-ea"/>
                <a:ea typeface="+mn-ea"/>
              </a:rPr>
              <a:t>연동완료</a:t>
            </a:r>
            <a:endParaRPr lang="en-US" altLang="ko-KR" sz="1600" b="1" dirty="0">
              <a:latin typeface="+mn-ea"/>
              <a:ea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4" y="1660125"/>
            <a:ext cx="3677138" cy="451717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757" y="1463041"/>
            <a:ext cx="4126754" cy="47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12" y="3866726"/>
            <a:ext cx="4267200" cy="25717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171" y="1431933"/>
            <a:ext cx="3937953" cy="18295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12" y="1438102"/>
            <a:ext cx="3582699" cy="1823338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4) </a:t>
            </a:r>
            <a:r>
              <a:rPr lang="en-US" altLang="ko-KR" sz="2500" b="1" dirty="0" smtClean="0">
                <a:latin typeface="+mn-ea"/>
                <a:ea typeface="+mn-ea"/>
              </a:rPr>
              <a:t>Office365 Outlook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 smtClean="0">
                <a:latin typeface="+mn-ea"/>
                <a:ea typeface="+mn-ea"/>
              </a:rPr>
              <a:t>기존메일</a:t>
            </a:r>
            <a:r>
              <a:rPr lang="ko-KR" altLang="en-US" sz="2500" b="1" dirty="0" smtClean="0">
                <a:latin typeface="+mn-ea"/>
                <a:ea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(1/3)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1. Outlook </a:t>
            </a:r>
            <a:r>
              <a:rPr lang="ko-KR" altLang="en-US" sz="1600" dirty="0" smtClean="0">
                <a:latin typeface="+mn-ea"/>
                <a:ea typeface="+mn-ea"/>
              </a:rPr>
              <a:t>실행 후 좌측 상단에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파일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클릭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973983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계정 추가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클릭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473912" y="1678481"/>
            <a:ext cx="407237" cy="2631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6179213" y="2084765"/>
            <a:ext cx="662160" cy="266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304309" y="3396923"/>
            <a:ext cx="6653444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3. </a:t>
            </a:r>
            <a:r>
              <a:rPr lang="ko-KR" altLang="en-US" sz="1600" dirty="0" smtClean="0">
                <a:latin typeface="+mn-ea"/>
                <a:ea typeface="+mn-ea"/>
              </a:rPr>
              <a:t>학교 메일주소 입력 후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내 계정을 수동으로 설정</a:t>
            </a:r>
            <a:r>
              <a:rPr lang="en-US" altLang="ko-KR" sz="1600" b="1" dirty="0" smtClean="0">
                <a:latin typeface="+mn-ea"/>
                <a:ea typeface="+mn-ea"/>
              </a:rPr>
              <a:t>‘ </a:t>
            </a:r>
            <a:r>
              <a:rPr lang="ko-KR" altLang="en-US" sz="1600" dirty="0" smtClean="0">
                <a:latin typeface="+mn-ea"/>
                <a:ea typeface="+mn-ea"/>
              </a:rPr>
              <a:t>체크 후 연결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881149" y="4312558"/>
            <a:ext cx="3449782" cy="4497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644577" y="5054139"/>
            <a:ext cx="1846768" cy="4173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500" b="1" dirty="0" smtClean="0">
                <a:latin typeface="+mn-ea"/>
                <a:ea typeface="+mn-ea"/>
              </a:rPr>
              <a:t>목차</a:t>
            </a:r>
            <a:endParaRPr lang="ko-KR" altLang="en-US" sz="2500" b="1" dirty="0">
              <a:latin typeface="+mn-ea"/>
              <a:ea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04308" y="1149465"/>
            <a:ext cx="9601691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 smtClean="0">
                <a:latin typeface="+mn-ea"/>
                <a:ea typeface="+mn-ea"/>
              </a:rPr>
              <a:t>1) </a:t>
            </a:r>
            <a:r>
              <a:rPr lang="ko-KR" altLang="en-US" sz="1800" b="1" dirty="0" smtClean="0">
                <a:latin typeface="+mn-ea"/>
                <a:ea typeface="+mn-ea"/>
              </a:rPr>
              <a:t>사전 </a:t>
            </a:r>
            <a:r>
              <a:rPr lang="ko-KR" altLang="en-US" sz="1800" b="1" dirty="0" err="1" smtClean="0">
                <a:latin typeface="+mn-ea"/>
                <a:ea typeface="+mn-ea"/>
              </a:rPr>
              <a:t>설정변경</a:t>
            </a:r>
            <a:r>
              <a:rPr lang="ko-KR" altLang="en-US" sz="1800" b="1" dirty="0">
                <a:latin typeface="+mn-ea"/>
                <a:ea typeface="+mn-ea"/>
              </a:rPr>
              <a:t> </a:t>
            </a:r>
            <a:r>
              <a:rPr lang="en-US" altLang="ko-KR" sz="1800" b="1" dirty="0" smtClean="0">
                <a:latin typeface="+mn-ea"/>
                <a:ea typeface="+mn-ea"/>
              </a:rPr>
              <a:t>---------------------------------------------------------------------- </a:t>
            </a:r>
            <a:r>
              <a:rPr lang="en-US" altLang="ko-KR" sz="1800" b="1" dirty="0" smtClean="0">
                <a:latin typeface="+mn-ea"/>
                <a:ea typeface="+mn-ea"/>
                <a:hlinkClick r:id="rId2" action="ppaction://hlinksldjump"/>
              </a:rPr>
              <a:t>Page.3</a:t>
            </a:r>
            <a:endParaRPr lang="ko-KR" altLang="en-US" sz="1800" b="1" dirty="0">
              <a:latin typeface="+mn-ea"/>
              <a:ea typeface="+mn-ea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304308" y="1733185"/>
            <a:ext cx="9601691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 smtClean="0">
                <a:latin typeface="+mn-ea"/>
                <a:ea typeface="+mn-ea"/>
              </a:rPr>
              <a:t>2) </a:t>
            </a:r>
            <a:r>
              <a:rPr lang="ko-KR" altLang="en-US" sz="1800" b="1" dirty="0">
                <a:latin typeface="+mn-ea"/>
                <a:ea typeface="+mn-ea"/>
              </a:rPr>
              <a:t>설치된 </a:t>
            </a:r>
            <a:r>
              <a:rPr lang="en-US" altLang="ko-KR" sz="1800" b="1" dirty="0">
                <a:latin typeface="+mn-ea"/>
                <a:ea typeface="+mn-ea"/>
              </a:rPr>
              <a:t>Outlook </a:t>
            </a:r>
            <a:r>
              <a:rPr lang="ko-KR" altLang="en-US" sz="1800" b="1" dirty="0">
                <a:latin typeface="+mn-ea"/>
                <a:ea typeface="+mn-ea"/>
              </a:rPr>
              <a:t>버전 </a:t>
            </a:r>
            <a:r>
              <a:rPr lang="ko-KR" altLang="en-US" sz="1800" b="1" dirty="0" smtClean="0">
                <a:latin typeface="+mn-ea"/>
                <a:ea typeface="+mn-ea"/>
              </a:rPr>
              <a:t>확인방법 </a:t>
            </a:r>
            <a:r>
              <a:rPr lang="en-US" altLang="ko-KR" sz="1800" b="1" dirty="0" smtClean="0">
                <a:latin typeface="+mn-ea"/>
                <a:ea typeface="+mn-ea"/>
              </a:rPr>
              <a:t>--------------</a:t>
            </a:r>
            <a:r>
              <a:rPr lang="en-US" altLang="ko-KR" sz="1800" b="1" dirty="0" smtClean="0">
                <a:latin typeface="+mn-ea"/>
              </a:rPr>
              <a:t>-------------------------------------- </a:t>
            </a:r>
            <a:r>
              <a:rPr lang="en-US" altLang="ko-KR" sz="1800" b="1" dirty="0" smtClean="0">
                <a:latin typeface="+mn-ea"/>
                <a:hlinkClick r:id="rId3" action="ppaction://hlinksldjump"/>
              </a:rPr>
              <a:t>Page.7</a:t>
            </a:r>
            <a:endParaRPr lang="ko-KR" altLang="en-US" sz="1800" b="1" dirty="0"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04308" y="2316905"/>
            <a:ext cx="9601691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 smtClean="0">
                <a:latin typeface="+mn-ea"/>
                <a:ea typeface="+mn-ea"/>
              </a:rPr>
              <a:t>3) </a:t>
            </a:r>
            <a:r>
              <a:rPr lang="en-US" altLang="ko-KR" sz="1800" b="1" dirty="0">
                <a:latin typeface="+mn-ea"/>
              </a:rPr>
              <a:t>Outlook2016</a:t>
            </a:r>
            <a:r>
              <a:rPr lang="ko-KR" altLang="en-US" sz="1800" b="1" dirty="0">
                <a:latin typeface="+mn-ea"/>
              </a:rPr>
              <a:t>으로 데이터 연동</a:t>
            </a:r>
            <a:r>
              <a:rPr lang="en-US" altLang="ko-KR" sz="1800" b="1" dirty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  <a:ea typeface="+mn-ea"/>
              </a:rPr>
              <a:t>--</a:t>
            </a:r>
            <a:r>
              <a:rPr lang="en-US" altLang="ko-KR" sz="1800" b="1" dirty="0" smtClean="0">
                <a:latin typeface="+mn-ea"/>
              </a:rPr>
              <a:t>-------------------------------------------------- </a:t>
            </a:r>
            <a:r>
              <a:rPr lang="en-US" altLang="ko-KR" sz="1800" b="1" dirty="0" smtClean="0">
                <a:latin typeface="+mn-ea"/>
                <a:hlinkClick r:id="rId4" action="ppaction://hlinksldjump"/>
              </a:rPr>
              <a:t>Page.8</a:t>
            </a:r>
            <a:endParaRPr lang="ko-KR" altLang="en-US" sz="1800" b="1" dirty="0">
              <a:latin typeface="+mn-ea"/>
              <a:ea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304308" y="2900625"/>
            <a:ext cx="9601691" cy="3921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 smtClean="0">
                <a:latin typeface="+mn-ea"/>
                <a:ea typeface="+mn-ea"/>
              </a:rPr>
              <a:t>4) </a:t>
            </a:r>
            <a:r>
              <a:rPr lang="en-US" altLang="ko-KR" sz="1800" b="1" dirty="0" smtClean="0">
                <a:latin typeface="+mn-ea"/>
              </a:rPr>
              <a:t>Office365 </a:t>
            </a:r>
            <a:r>
              <a:rPr lang="en-US" altLang="ko-KR" sz="1800" b="1" dirty="0">
                <a:latin typeface="+mn-ea"/>
              </a:rPr>
              <a:t>Outlook</a:t>
            </a:r>
            <a:r>
              <a:rPr lang="ko-KR" altLang="en-US" sz="1800" b="1" dirty="0">
                <a:latin typeface="+mn-ea"/>
              </a:rPr>
              <a:t>으로 데이터 연동</a:t>
            </a:r>
            <a:r>
              <a:rPr lang="ko-KR" altLang="en-US" sz="1800" b="1" dirty="0" smtClean="0">
                <a:latin typeface="+mn-ea"/>
                <a:ea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-------------------------------- -----------  </a:t>
            </a:r>
            <a:r>
              <a:rPr lang="en-US" altLang="ko-KR" sz="1800" b="1" dirty="0" smtClean="0">
                <a:latin typeface="+mn-ea"/>
                <a:hlinkClick r:id="rId5" action="ppaction://hlinksldjump"/>
              </a:rPr>
              <a:t>Page.14</a:t>
            </a:r>
            <a:endParaRPr lang="ko-KR" altLang="en-US" sz="1800" b="1" dirty="0">
              <a:latin typeface="+mn-ea"/>
              <a:ea typeface="+mn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04308" y="3484345"/>
            <a:ext cx="9601691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 smtClean="0">
                <a:latin typeface="+mn-ea"/>
                <a:ea typeface="+mn-ea"/>
              </a:rPr>
              <a:t>5) </a:t>
            </a:r>
            <a:r>
              <a:rPr lang="ko-KR" altLang="en-US" sz="1800" b="1" dirty="0" err="1" smtClean="0">
                <a:latin typeface="+mn-ea"/>
                <a:ea typeface="+mn-ea"/>
              </a:rPr>
              <a:t>메일데이터</a:t>
            </a:r>
            <a:r>
              <a:rPr lang="ko-KR" altLang="en-US" sz="1800" b="1" dirty="0" smtClean="0">
                <a:latin typeface="+mn-ea"/>
                <a:ea typeface="+mn-ea"/>
              </a:rPr>
              <a:t> 이관 </a:t>
            </a:r>
            <a:r>
              <a:rPr lang="en-US" altLang="ko-KR" sz="1800" b="1" dirty="0" smtClean="0">
                <a:latin typeface="+mn-ea"/>
              </a:rPr>
              <a:t>------------------------------------------------------------------- </a:t>
            </a:r>
            <a:r>
              <a:rPr lang="en-US" altLang="ko-KR" sz="1800" b="1" dirty="0" smtClean="0">
                <a:latin typeface="+mn-ea"/>
                <a:hlinkClick r:id="rId6" action="ppaction://hlinksldjump"/>
              </a:rPr>
              <a:t>Page.22</a:t>
            </a:r>
            <a:endParaRPr lang="ko-KR" altLang="en-US" sz="1800" b="1" dirty="0">
              <a:latin typeface="+mn-ea"/>
              <a:ea typeface="+mn-ea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304309" y="4602902"/>
            <a:ext cx="9601691" cy="1176795"/>
          </a:xfrm>
          <a:prstGeom prst="rect">
            <a:avLst/>
          </a:prstGeom>
        </p:spPr>
        <p:txBody>
          <a:bodyPr anchor="ctr" anchorCtr="0">
            <a:normAutofit fontScale="9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b="1" dirty="0" smtClean="0">
                <a:latin typeface="+mn-ea"/>
                <a:ea typeface="+mn-ea"/>
              </a:rPr>
              <a:t>백업 진행 전 사전 </a:t>
            </a:r>
            <a:r>
              <a:rPr lang="ko-KR" altLang="en-US" sz="1800" b="1" dirty="0" err="1" smtClean="0">
                <a:latin typeface="+mn-ea"/>
                <a:ea typeface="+mn-ea"/>
              </a:rPr>
              <a:t>설정변경은</a:t>
            </a:r>
            <a:r>
              <a:rPr lang="ko-KR" altLang="en-US" sz="1800" b="1" dirty="0" smtClean="0">
                <a:latin typeface="+mn-ea"/>
                <a:ea typeface="+mn-ea"/>
              </a:rPr>
              <a:t> 반드시 진행해주시기 바랍니다</a:t>
            </a:r>
            <a:r>
              <a:rPr lang="en-US" altLang="ko-KR" sz="1800" b="1" dirty="0" smtClean="0">
                <a:latin typeface="+mn-ea"/>
                <a:ea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 smtClean="0">
                <a:latin typeface="+mn-ea"/>
                <a:ea typeface="+mn-ea"/>
              </a:rPr>
              <a:t>PC</a:t>
            </a:r>
            <a:r>
              <a:rPr lang="ko-KR" altLang="en-US" sz="1800" b="1" dirty="0" smtClean="0">
                <a:latin typeface="+mn-ea"/>
                <a:ea typeface="+mn-ea"/>
              </a:rPr>
              <a:t>에 설치된 </a:t>
            </a:r>
            <a:r>
              <a:rPr lang="en-US" altLang="ko-KR" sz="1800" b="1" dirty="0" smtClean="0">
                <a:latin typeface="+mn-ea"/>
                <a:ea typeface="+mn-ea"/>
              </a:rPr>
              <a:t>Outlook</a:t>
            </a:r>
            <a:r>
              <a:rPr lang="ko-KR" altLang="en-US" sz="1800" b="1" dirty="0" smtClean="0">
                <a:latin typeface="+mn-ea"/>
                <a:ea typeface="+mn-ea"/>
              </a:rPr>
              <a:t>버전 확인 후 </a:t>
            </a:r>
            <a:r>
              <a:rPr lang="en-US" altLang="ko-KR" sz="1800" b="1" dirty="0" smtClean="0">
                <a:latin typeface="+mn-ea"/>
                <a:ea typeface="+mn-ea"/>
              </a:rPr>
              <a:t>3), 4) </a:t>
            </a:r>
            <a:r>
              <a:rPr lang="ko-KR" altLang="en-US" sz="1800" b="1" dirty="0" smtClean="0">
                <a:latin typeface="+mn-ea"/>
                <a:ea typeface="+mn-ea"/>
              </a:rPr>
              <a:t>둘 중 한가지 방법으로 데이터를 연동하시기 바랍니다</a:t>
            </a:r>
            <a:r>
              <a:rPr lang="en-US" altLang="ko-KR" sz="1800" b="1" dirty="0" smtClean="0">
                <a:latin typeface="+mn-ea"/>
                <a:ea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74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94" y="1438102"/>
            <a:ext cx="4162425" cy="44291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74" y="1450573"/>
            <a:ext cx="4356923" cy="489696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4) </a:t>
            </a:r>
            <a:r>
              <a:rPr lang="en-US" altLang="ko-KR" sz="2500" b="1" dirty="0" smtClean="0">
                <a:latin typeface="+mn-ea"/>
                <a:ea typeface="+mn-ea"/>
              </a:rPr>
              <a:t>Office365 Outlook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>
                <a:latin typeface="+mn-ea"/>
              </a:rPr>
              <a:t>기존메일</a:t>
            </a:r>
            <a:r>
              <a:rPr lang="ko-KR" altLang="en-US" sz="2500" b="1" dirty="0">
                <a:latin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(2/3)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4. Outlook </a:t>
            </a:r>
            <a:r>
              <a:rPr lang="ko-KR" altLang="en-US" sz="1600" dirty="0" smtClean="0">
                <a:latin typeface="+mn-ea"/>
                <a:ea typeface="+mn-ea"/>
              </a:rPr>
              <a:t>고급 설정에서 </a:t>
            </a:r>
            <a:r>
              <a:rPr lang="en-US" altLang="ko-KR" sz="1600" b="1" dirty="0" smtClean="0">
                <a:latin typeface="+mn-ea"/>
                <a:ea typeface="+mn-ea"/>
              </a:rPr>
              <a:t>‘IMAP’ </a:t>
            </a:r>
            <a:r>
              <a:rPr lang="ko-KR" altLang="en-US" sz="1600" dirty="0" smtClean="0">
                <a:latin typeface="+mn-ea"/>
                <a:ea typeface="+mn-ea"/>
              </a:rPr>
              <a:t>클릭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0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1760881" y="3754384"/>
            <a:ext cx="791051" cy="7897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817312" y="105842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5. </a:t>
            </a:r>
            <a:r>
              <a:rPr lang="ko-KR" altLang="en-US" sz="1600" dirty="0" smtClean="0">
                <a:latin typeface="+mn-ea"/>
                <a:ea typeface="+mn-ea"/>
              </a:rPr>
              <a:t>아래와 같이 </a:t>
            </a:r>
            <a:r>
              <a:rPr lang="en-US" altLang="ko-KR" sz="1600" dirty="0" smtClean="0">
                <a:latin typeface="+mn-ea"/>
                <a:ea typeface="+mn-ea"/>
              </a:rPr>
              <a:t>IMAP</a:t>
            </a:r>
            <a:r>
              <a:rPr lang="ko-KR" altLang="en-US" sz="1600" dirty="0" smtClean="0">
                <a:latin typeface="+mn-ea"/>
                <a:ea typeface="+mn-ea"/>
              </a:rPr>
              <a:t> 설정 후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다음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ko-KR" altLang="en-US" sz="1600" b="1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버튼 클릭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7908" y="2301861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  <a:latin typeface="+mn-ea"/>
              </a:rPr>
              <a:t>m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ail.inha.ac.kr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4171" y="2301861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993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3172" y="2605038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SSL/TLS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3578" y="3431386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465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9739" y="3750834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SSL/TLS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7908" y="3424028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  <a:latin typeface="+mn-ea"/>
              </a:rPr>
              <a:t>m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ail.inha.ac.kr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2471" y="288016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smtClean="0">
                <a:solidFill>
                  <a:srgbClr val="FF0000"/>
                </a:solidFill>
                <a:latin typeface="+mn-ea"/>
              </a:rPr>
              <a:t>체크안함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42470" y="401843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smtClean="0">
                <a:solidFill>
                  <a:srgbClr val="FF0000"/>
                </a:solidFill>
                <a:latin typeface="+mn-ea"/>
              </a:rPr>
              <a:t>체크안함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7851924" y="5346545"/>
            <a:ext cx="950434" cy="4180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4) </a:t>
            </a:r>
            <a:r>
              <a:rPr lang="en-US" altLang="ko-KR" sz="2500" b="1" dirty="0" smtClean="0">
                <a:latin typeface="+mn-ea"/>
                <a:ea typeface="+mn-ea"/>
              </a:rPr>
              <a:t>Office365 Outlook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>
                <a:latin typeface="+mn-ea"/>
              </a:rPr>
              <a:t>기존메일</a:t>
            </a:r>
            <a:r>
              <a:rPr lang="ko-KR" altLang="en-US" sz="2500" b="1" dirty="0">
                <a:latin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(3/3)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6. </a:t>
            </a:r>
            <a:r>
              <a:rPr lang="ko-KR" altLang="en-US" sz="1600" dirty="0" smtClean="0">
                <a:latin typeface="+mn-ea"/>
                <a:ea typeface="+mn-ea"/>
              </a:rPr>
              <a:t>로그인 창이 나오면 포털 </a:t>
            </a:r>
            <a:r>
              <a:rPr lang="en-US" altLang="ko-KR" sz="1600" dirty="0" smtClean="0">
                <a:latin typeface="+mn-ea"/>
                <a:ea typeface="+mn-ea"/>
              </a:rPr>
              <a:t>ID/</a:t>
            </a:r>
            <a:r>
              <a:rPr lang="ko-KR" altLang="en-US" sz="1600" dirty="0" smtClean="0">
                <a:latin typeface="+mn-ea"/>
                <a:ea typeface="+mn-ea"/>
              </a:rPr>
              <a:t>패스워드 입력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0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817312" y="105842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7. </a:t>
            </a:r>
            <a:r>
              <a:rPr lang="ko-KR" altLang="en-US" sz="1600" dirty="0" err="1" smtClean="0">
                <a:latin typeface="+mn-ea"/>
                <a:ea typeface="+mn-ea"/>
              </a:rPr>
              <a:t>기존메일</a:t>
            </a:r>
            <a:r>
              <a:rPr lang="ko-KR" altLang="en-US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err="1" smtClean="0">
                <a:latin typeface="+mn-ea"/>
                <a:ea typeface="+mn-ea"/>
              </a:rPr>
              <a:t>연동완료</a:t>
            </a:r>
            <a:endParaRPr lang="en-US" altLang="ko-KR" sz="1600" dirty="0">
              <a:latin typeface="+mn-ea"/>
              <a:ea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86" y="1521594"/>
            <a:ext cx="4210050" cy="2095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65157" y="224564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err="1" smtClean="0">
                <a:solidFill>
                  <a:srgbClr val="FF0000"/>
                </a:solidFill>
                <a:latin typeface="+mn-ea"/>
              </a:rPr>
              <a:t>사번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156" y="256046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패스워드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49" y="1521594"/>
            <a:ext cx="44005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83" y="1848880"/>
            <a:ext cx="3705704" cy="453287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  <a:ea typeface="+mn-ea"/>
              </a:rPr>
              <a:t>5) </a:t>
            </a:r>
            <a:r>
              <a:rPr lang="ko-KR" altLang="en-US" sz="2500" b="1" dirty="0" err="1" smtClean="0">
                <a:latin typeface="+mn-ea"/>
                <a:ea typeface="+mn-ea"/>
              </a:rPr>
              <a:t>메일데이터</a:t>
            </a:r>
            <a:r>
              <a:rPr lang="ko-KR" altLang="en-US" sz="2500" b="1" dirty="0" smtClean="0">
                <a:latin typeface="+mn-ea"/>
                <a:ea typeface="+mn-ea"/>
              </a:rPr>
              <a:t> 이관</a:t>
            </a:r>
            <a:r>
              <a:rPr lang="en-US" altLang="ko-KR" sz="2500" b="1" dirty="0">
                <a:latin typeface="+mn-ea"/>
              </a:rPr>
              <a:t>(</a:t>
            </a:r>
            <a:r>
              <a:rPr lang="en-US" altLang="ko-KR" sz="2500" b="1" dirty="0" smtClean="0">
                <a:latin typeface="+mn-ea"/>
              </a:rPr>
              <a:t>1/3)</a:t>
            </a:r>
            <a:endParaRPr lang="en-US" altLang="ko-KR" sz="2500" b="1" dirty="0"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8" y="1045951"/>
            <a:ext cx="9601691" cy="382799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1. </a:t>
            </a:r>
            <a:r>
              <a:rPr lang="ko-KR" altLang="en-US" sz="1600" dirty="0" smtClean="0">
                <a:latin typeface="+mn-ea"/>
                <a:ea typeface="+mn-ea"/>
              </a:rPr>
              <a:t>좌측 메뉴에서 기존 메일의 </a:t>
            </a:r>
            <a:r>
              <a:rPr lang="ko-KR" altLang="en-US" sz="1600" dirty="0" err="1" smtClean="0">
                <a:latin typeface="+mn-ea"/>
                <a:ea typeface="+mn-ea"/>
              </a:rPr>
              <a:t>받은편지함을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err="1" smtClean="0">
                <a:latin typeface="+mn-ea"/>
                <a:ea typeface="+mn-ea"/>
              </a:rPr>
              <a:t>우클릭하여</a:t>
            </a:r>
            <a:r>
              <a:rPr lang="ko-KR" altLang="en-US" sz="1600" dirty="0" smtClean="0">
                <a:latin typeface="+mn-ea"/>
                <a:ea typeface="+mn-ea"/>
              </a:rPr>
              <a:t> </a:t>
            </a:r>
            <a:r>
              <a:rPr lang="en-US" altLang="ko-KR" sz="1600" b="1" dirty="0" smtClean="0">
                <a:latin typeface="+mn-ea"/>
                <a:ea typeface="+mn-ea"/>
              </a:rPr>
              <a:t>‘IMAP</a:t>
            </a:r>
            <a:r>
              <a:rPr lang="ko-KR" altLang="en-US" sz="1600" b="1" dirty="0" smtClean="0">
                <a:latin typeface="+mn-ea"/>
                <a:ea typeface="+mn-ea"/>
              </a:rPr>
              <a:t>폴더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ko-KR" altLang="en-US" sz="1600" dirty="0" smtClean="0">
                <a:latin typeface="+mn-ea"/>
                <a:ea typeface="+mn-ea"/>
              </a:rPr>
              <a:t>를 클릭합니다</a:t>
            </a:r>
            <a:r>
              <a:rPr lang="en-US" altLang="ko-KR" sz="1600" dirty="0" smtClean="0">
                <a:latin typeface="+mn-ea"/>
                <a:ea typeface="+mn-ea"/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0983" y="6498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576" y="1848880"/>
            <a:ext cx="4523299" cy="2848289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304308" y="1412395"/>
            <a:ext cx="9601691" cy="382799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2. IMAP</a:t>
            </a:r>
            <a:r>
              <a:rPr lang="ko-KR" altLang="en-US" sz="1600" dirty="0" smtClean="0">
                <a:latin typeface="+mn-ea"/>
                <a:ea typeface="+mn-ea"/>
              </a:rPr>
              <a:t>폴더에서 하단 체크박스를 </a:t>
            </a:r>
            <a:r>
              <a:rPr lang="ko-KR" altLang="en-US" sz="1600" b="1" dirty="0" smtClean="0">
                <a:latin typeface="+mn-ea"/>
                <a:ea typeface="+mn-ea"/>
              </a:rPr>
              <a:t>해제</a:t>
            </a:r>
            <a:r>
              <a:rPr lang="ko-KR" altLang="en-US" sz="1600" dirty="0" smtClean="0">
                <a:latin typeface="+mn-ea"/>
                <a:ea typeface="+mn-ea"/>
              </a:rPr>
              <a:t> 후 확인을 누릅니다</a:t>
            </a:r>
            <a:r>
              <a:rPr lang="en-US" altLang="ko-KR" sz="1600" dirty="0" smtClean="0">
                <a:latin typeface="+mn-ea"/>
                <a:ea typeface="+mn-ea"/>
              </a:rPr>
              <a:t>.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21033" y="2012755"/>
            <a:ext cx="1198217" cy="2827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135753" y="4787934"/>
            <a:ext cx="1312297" cy="279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382576" y="4147446"/>
            <a:ext cx="2846899" cy="279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>
                <a:latin typeface="+mn-ea"/>
              </a:rPr>
              <a:t>5) </a:t>
            </a:r>
            <a:r>
              <a:rPr lang="ko-KR" altLang="en-US" sz="2500" b="1" dirty="0" err="1" smtClean="0">
                <a:latin typeface="+mn-ea"/>
                <a:ea typeface="+mn-ea"/>
              </a:rPr>
              <a:t>메일데이터</a:t>
            </a:r>
            <a:r>
              <a:rPr lang="ko-KR" altLang="en-US" sz="2500" b="1" dirty="0" smtClean="0">
                <a:latin typeface="+mn-ea"/>
                <a:ea typeface="+mn-ea"/>
              </a:rPr>
              <a:t> 이관</a:t>
            </a:r>
            <a:r>
              <a:rPr lang="en-US" altLang="ko-KR" sz="2500" b="1" dirty="0" smtClean="0">
                <a:latin typeface="+mn-ea"/>
              </a:rPr>
              <a:t>(2/3)</a:t>
            </a:r>
            <a:endParaRPr lang="en-US" altLang="ko-KR" sz="2500" b="1" dirty="0"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1"/>
            <a:ext cx="4513003" cy="396065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1.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홈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탭에서 </a:t>
            </a:r>
            <a:r>
              <a:rPr lang="en-US" altLang="ko-KR" sz="1600" dirty="0" smtClean="0">
                <a:latin typeface="+mn-ea"/>
                <a:ea typeface="+mn-ea"/>
              </a:rPr>
              <a:t>‘</a:t>
            </a:r>
            <a:r>
              <a:rPr lang="ko-KR" altLang="en-US" sz="1600" dirty="0" smtClean="0">
                <a:latin typeface="+mn-ea"/>
                <a:ea typeface="+mn-ea"/>
              </a:rPr>
              <a:t>모든 폴더 보내기</a:t>
            </a:r>
            <a:r>
              <a:rPr lang="en-US" altLang="ko-KR" sz="1600" dirty="0" smtClean="0">
                <a:latin typeface="+mn-ea"/>
                <a:ea typeface="+mn-ea"/>
              </a:rPr>
              <a:t>/</a:t>
            </a:r>
            <a:r>
              <a:rPr lang="ko-KR" altLang="en-US" sz="1600" dirty="0" smtClean="0">
                <a:latin typeface="+mn-ea"/>
                <a:ea typeface="+mn-ea"/>
              </a:rPr>
              <a:t>받기</a:t>
            </a:r>
            <a:r>
              <a:rPr lang="en-US" altLang="ko-KR" sz="1600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클릭</a:t>
            </a:r>
            <a:endParaRPr lang="en-US" altLang="ko-KR" sz="1600" dirty="0" smtClean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" y="1915965"/>
            <a:ext cx="8107017" cy="4600166"/>
          </a:xfrm>
          <a:prstGeom prst="rect">
            <a:avLst/>
          </a:prstGeom>
        </p:spPr>
      </p:pic>
      <p:sp>
        <p:nvSpPr>
          <p:cNvPr id="25" name="제목 1"/>
          <p:cNvSpPr txBox="1">
            <a:spLocks/>
          </p:cNvSpPr>
          <p:nvPr/>
        </p:nvSpPr>
        <p:spPr>
          <a:xfrm>
            <a:off x="304309" y="1407399"/>
            <a:ext cx="8395191" cy="396065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ko-KR" altLang="en-US" sz="1600" dirty="0" smtClean="0">
                <a:latin typeface="+mn-ea"/>
                <a:ea typeface="+mn-ea"/>
              </a:rPr>
              <a:t>보내기</a:t>
            </a:r>
            <a:r>
              <a:rPr lang="en-US" altLang="ko-KR" sz="1600" dirty="0" smtClean="0">
                <a:latin typeface="+mn-ea"/>
                <a:ea typeface="+mn-ea"/>
              </a:rPr>
              <a:t>/</a:t>
            </a:r>
            <a:r>
              <a:rPr lang="ko-KR" altLang="en-US" sz="1600" dirty="0" smtClean="0">
                <a:latin typeface="+mn-ea"/>
                <a:ea typeface="+mn-ea"/>
              </a:rPr>
              <a:t>받기가 모두 완료될 때까지 기다립니다 </a:t>
            </a:r>
            <a:r>
              <a:rPr lang="en-US" altLang="ko-KR" sz="1600" dirty="0" smtClean="0">
                <a:latin typeface="+mn-ea"/>
                <a:ea typeface="+mn-ea"/>
              </a:rPr>
              <a:t>(</a:t>
            </a:r>
            <a:r>
              <a:rPr lang="ko-KR" altLang="en-US" sz="1600" dirty="0" smtClean="0">
                <a:latin typeface="+mn-ea"/>
                <a:ea typeface="+mn-ea"/>
              </a:rPr>
              <a:t>데이터가 많을 시 한시간 이상 소요</a:t>
            </a:r>
            <a:r>
              <a:rPr lang="en-US" altLang="ko-KR" sz="1600" dirty="0" smtClean="0">
                <a:latin typeface="+mn-ea"/>
                <a:ea typeface="+mn-ea"/>
              </a:rPr>
              <a:t>)</a:t>
            </a:r>
            <a:r>
              <a:rPr lang="ko-KR" altLang="en-US" sz="1600" dirty="0" smtClean="0">
                <a:latin typeface="+mn-ea"/>
                <a:ea typeface="+mn-ea"/>
              </a:rPr>
              <a:t> </a:t>
            </a:r>
            <a:endParaRPr lang="en-US" altLang="ko-KR" sz="1600" dirty="0" smtClean="0">
              <a:latin typeface="+mn-ea"/>
              <a:ea typeface="+mn-ea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2" y="3465921"/>
            <a:ext cx="4193275" cy="2688761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>
            <a:off x="909997" y="2101440"/>
            <a:ext cx="328253" cy="279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396522" y="2277413"/>
            <a:ext cx="594953" cy="7039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4259613" y="4582462"/>
            <a:ext cx="1141062" cy="10636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2148367"/>
            <a:ext cx="4114800" cy="32099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03" y="2148367"/>
            <a:ext cx="3440951" cy="420902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>
                <a:latin typeface="+mn-ea"/>
              </a:rPr>
              <a:t>5) </a:t>
            </a:r>
            <a:r>
              <a:rPr lang="ko-KR" altLang="en-US" sz="2500" b="1" dirty="0" err="1" smtClean="0">
                <a:latin typeface="+mn-ea"/>
                <a:ea typeface="+mn-ea"/>
              </a:rPr>
              <a:t>메일데이터</a:t>
            </a:r>
            <a:r>
              <a:rPr lang="ko-KR" altLang="en-US" sz="2500" b="1" dirty="0" smtClean="0">
                <a:latin typeface="+mn-ea"/>
                <a:ea typeface="+mn-ea"/>
              </a:rPr>
              <a:t> 이관</a:t>
            </a:r>
            <a:r>
              <a:rPr lang="en-US" altLang="ko-KR" sz="2500" b="1" dirty="0" smtClean="0">
                <a:latin typeface="+mn-ea"/>
              </a:rPr>
              <a:t>(3/3)</a:t>
            </a:r>
            <a:endParaRPr lang="en-US" altLang="ko-KR" sz="2500" b="1" dirty="0"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8" y="1045951"/>
            <a:ext cx="9601691" cy="382799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1. </a:t>
            </a:r>
            <a:r>
              <a:rPr lang="ko-KR" altLang="en-US" sz="1600" dirty="0" smtClean="0">
                <a:latin typeface="+mn-ea"/>
                <a:ea typeface="+mn-ea"/>
              </a:rPr>
              <a:t>좌측 메뉴에서 </a:t>
            </a:r>
            <a:r>
              <a:rPr lang="ko-KR" altLang="en-US" sz="1600" b="1" dirty="0" smtClean="0">
                <a:latin typeface="+mn-ea"/>
                <a:ea typeface="+mn-ea"/>
              </a:rPr>
              <a:t>기존 메일 중 백업할 폴더를 </a:t>
            </a:r>
            <a:r>
              <a:rPr lang="ko-KR" altLang="en-US" sz="1600" dirty="0" err="1" smtClean="0">
                <a:latin typeface="+mn-ea"/>
                <a:ea typeface="+mn-ea"/>
              </a:rPr>
              <a:t>우클릭하여</a:t>
            </a:r>
            <a:r>
              <a:rPr lang="ko-KR" altLang="en-US" sz="1600" dirty="0" smtClean="0">
                <a:latin typeface="+mn-ea"/>
                <a:ea typeface="+mn-ea"/>
              </a:rPr>
              <a:t>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폴더 복사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ko-KR" altLang="en-US" sz="1600" dirty="0" smtClean="0">
                <a:latin typeface="+mn-ea"/>
                <a:ea typeface="+mn-ea"/>
              </a:rPr>
              <a:t>를 클릭합니다</a:t>
            </a:r>
            <a:r>
              <a:rPr lang="en-US" altLang="ko-KR" sz="1600" dirty="0" smtClean="0">
                <a:latin typeface="+mn-ea"/>
                <a:ea typeface="+mn-ea"/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0983" y="6498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04307" y="1397416"/>
            <a:ext cx="9601691" cy="382799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ko-KR" altLang="en-US" sz="1600" dirty="0" smtClean="0">
                <a:latin typeface="+mn-ea"/>
                <a:ea typeface="+mn-ea"/>
              </a:rPr>
              <a:t>복사할 위치를 </a:t>
            </a:r>
            <a:r>
              <a:rPr lang="ko-KR" altLang="en-US" sz="1600" dirty="0" err="1" smtClean="0">
                <a:latin typeface="+mn-ea"/>
                <a:ea typeface="+mn-ea"/>
              </a:rPr>
              <a:t>신규메일을</a:t>
            </a:r>
            <a:r>
              <a:rPr lang="ko-KR" altLang="en-US" sz="1600" dirty="0" smtClean="0">
                <a:latin typeface="+mn-ea"/>
                <a:ea typeface="+mn-ea"/>
              </a:rPr>
              <a:t> 선택하여 확인</a:t>
            </a:r>
            <a:endParaRPr lang="en-US" altLang="ko-KR" sz="1600" dirty="0" smtClean="0">
              <a:latin typeface="+mn-ea"/>
              <a:ea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2903" y="2322797"/>
            <a:ext cx="1198217" cy="40512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183379" y="3019425"/>
            <a:ext cx="931296" cy="2420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469158" y="3337362"/>
            <a:ext cx="1617317" cy="2621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04308" y="1748880"/>
            <a:ext cx="9601691" cy="382799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3. </a:t>
            </a:r>
            <a:r>
              <a:rPr lang="ko-KR" altLang="en-US" sz="1600" dirty="0" smtClean="0">
                <a:latin typeface="+mn-ea"/>
                <a:ea typeface="+mn-ea"/>
              </a:rPr>
              <a:t>다른 폴더도 동일하게 복사합니다</a:t>
            </a:r>
            <a:r>
              <a:rPr lang="en-US" altLang="ko-KR" sz="1600" dirty="0" smtClean="0"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  <a:ea typeface="+mn-ea"/>
              </a:rPr>
              <a:t>1) </a:t>
            </a:r>
            <a:r>
              <a:rPr lang="ko-KR" altLang="en-US" sz="2500" b="1" dirty="0" smtClean="0">
                <a:latin typeface="+mn-ea"/>
                <a:ea typeface="+mn-ea"/>
              </a:rPr>
              <a:t>사전 </a:t>
            </a:r>
            <a:r>
              <a:rPr lang="ko-KR" altLang="en-US" sz="2500" b="1" dirty="0" err="1" smtClean="0">
                <a:latin typeface="+mn-ea"/>
                <a:ea typeface="+mn-ea"/>
              </a:rPr>
              <a:t>설정변경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– </a:t>
            </a:r>
            <a:r>
              <a:rPr lang="ko-KR" altLang="en-US" sz="2500" b="1" dirty="0">
                <a:latin typeface="+mn-ea"/>
              </a:rPr>
              <a:t>구글 보안설정 변경</a:t>
            </a:r>
            <a:r>
              <a:rPr lang="en-US" altLang="ko-KR" sz="2500" b="1" dirty="0">
                <a:latin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(1/2)</a:t>
            </a:r>
            <a:endParaRPr lang="ko-KR" altLang="en-US" sz="2500" b="1" dirty="0"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83" y="2719755"/>
            <a:ext cx="7942142" cy="348421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304309" y="1045952"/>
            <a:ext cx="9144000" cy="392150"/>
            <a:chOff x="304309" y="1045952"/>
            <a:chExt cx="9144000" cy="392150"/>
          </a:xfrm>
        </p:grpSpPr>
        <p:sp>
          <p:nvSpPr>
            <p:cNvPr id="8" name="제목 1"/>
            <p:cNvSpPr txBox="1">
              <a:spLocks/>
            </p:cNvSpPr>
            <p:nvPr/>
          </p:nvSpPr>
          <p:spPr>
            <a:xfrm>
              <a:off x="304309" y="1045952"/>
              <a:ext cx="9144000" cy="392150"/>
            </a:xfrm>
            <a:prstGeom prst="rect">
              <a:avLst/>
            </a:prstGeom>
          </p:spPr>
          <p:txBody>
            <a:bodyPr anchor="ctr" anchorCtr="0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600" dirty="0" smtClean="0">
                  <a:latin typeface="+mn-ea"/>
                  <a:ea typeface="+mn-ea"/>
                </a:rPr>
                <a:t>1. </a:t>
              </a:r>
              <a:r>
                <a:rPr lang="en-US" altLang="ko-KR" sz="1600" dirty="0" smtClean="0">
                  <a:latin typeface="+mn-ea"/>
                  <a:ea typeface="+mn-ea"/>
                  <a:hlinkClick r:id="rId3"/>
                </a:rPr>
                <a:t>https://google.com</a:t>
              </a:r>
              <a:r>
                <a:rPr lang="en-US" altLang="ko-KR" sz="1600" dirty="0" smtClean="0">
                  <a:latin typeface="+mn-ea"/>
                  <a:ea typeface="+mn-ea"/>
                </a:rPr>
                <a:t> </a:t>
              </a:r>
              <a:r>
                <a:rPr lang="ko-KR" altLang="en-US" sz="1600" dirty="0" smtClean="0">
                  <a:latin typeface="+mn-ea"/>
                  <a:ea typeface="+mn-ea"/>
                </a:rPr>
                <a:t>에 접속 하여 로그인 후 우측 상단 </a:t>
              </a:r>
              <a:r>
                <a:rPr lang="ko-KR" altLang="en-US" sz="1600" b="1" dirty="0" smtClean="0">
                  <a:latin typeface="+mn-ea"/>
                  <a:ea typeface="+mn-ea"/>
                </a:rPr>
                <a:t>구글 앱</a:t>
              </a:r>
              <a:r>
                <a:rPr lang="en-US" altLang="ko-KR" sz="1600" dirty="0" smtClean="0">
                  <a:latin typeface="+mn-ea"/>
                  <a:ea typeface="+mn-ea"/>
                </a:rPr>
                <a:t>(   )</a:t>
              </a:r>
              <a:r>
                <a:rPr lang="ko-KR" altLang="en-US" sz="1600" dirty="0" smtClean="0">
                  <a:latin typeface="+mn-ea"/>
                  <a:ea typeface="+mn-ea"/>
                </a:rPr>
                <a:t>아이콘 클릭</a:t>
              </a:r>
              <a:endParaRPr lang="ko-KR" altLang="en-US" sz="1600" dirty="0">
                <a:latin typeface="+mn-ea"/>
                <a:ea typeface="+mn-ea"/>
              </a:endParaRPr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3566" y="1156302"/>
              <a:ext cx="171450" cy="171450"/>
            </a:xfrm>
            <a:prstGeom prst="rect">
              <a:avLst/>
            </a:prstGeom>
          </p:spPr>
        </p:pic>
      </p:grpSp>
      <p:sp>
        <p:nvSpPr>
          <p:cNvPr id="15" name="제목 1"/>
          <p:cNvSpPr txBox="1">
            <a:spLocks/>
          </p:cNvSpPr>
          <p:nvPr/>
        </p:nvSpPr>
        <p:spPr>
          <a:xfrm>
            <a:off x="304309" y="1438102"/>
            <a:ext cx="9144000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en-US" altLang="ko-KR" sz="1600" b="1" dirty="0" smtClean="0">
                <a:latin typeface="+mn-ea"/>
                <a:ea typeface="+mn-ea"/>
              </a:rPr>
              <a:t>Google </a:t>
            </a:r>
            <a:r>
              <a:rPr lang="ko-KR" altLang="en-US" sz="1600" b="1" dirty="0" smtClean="0">
                <a:latin typeface="+mn-ea"/>
                <a:ea typeface="+mn-ea"/>
              </a:rPr>
              <a:t>계정</a:t>
            </a:r>
            <a:r>
              <a:rPr lang="ko-KR" altLang="en-US" sz="1600" dirty="0" smtClean="0">
                <a:latin typeface="+mn-ea"/>
                <a:ea typeface="+mn-ea"/>
              </a:rPr>
              <a:t> 아이콘을 클릭하여 계정 설정 페이지로 이동</a:t>
            </a:r>
            <a:endParaRPr lang="ko-KR" altLang="en-US" sz="1600" dirty="0">
              <a:latin typeface="+mn-ea"/>
              <a:ea typeface="+mn-ea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04309" y="1830252"/>
            <a:ext cx="9144000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3. </a:t>
            </a:r>
            <a:r>
              <a:rPr lang="ko-KR" altLang="en-US" sz="1600" dirty="0" smtClean="0">
                <a:latin typeface="+mn-ea"/>
                <a:ea typeface="+mn-ea"/>
              </a:rPr>
              <a:t>좌측 메뉴 중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보안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ko-KR" altLang="en-US" sz="1600" dirty="0" smtClean="0">
                <a:latin typeface="+mn-ea"/>
                <a:ea typeface="+mn-ea"/>
              </a:rPr>
              <a:t>을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선택 </a:t>
            </a:r>
            <a:endParaRPr lang="ko-KR" altLang="en-US" sz="1600" dirty="0">
              <a:latin typeface="+mn-ea"/>
              <a:ea typeface="+mn-ea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F2B2-D1B4-426D-A33E-4D298F8DC5F0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04309" y="2222402"/>
            <a:ext cx="9144000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4. </a:t>
            </a:r>
            <a:r>
              <a:rPr lang="ko-KR" altLang="en-US" sz="1600" dirty="0" smtClean="0">
                <a:latin typeface="+mn-ea"/>
                <a:ea typeface="+mn-ea"/>
              </a:rPr>
              <a:t>우측 리스트 중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보안 수준이 낮은 앱의 액세스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ko-KR" altLang="en-US" sz="1600" dirty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항목을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클릭 </a:t>
            </a:r>
            <a:endParaRPr lang="ko-KR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59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1) </a:t>
            </a:r>
            <a:r>
              <a:rPr lang="ko-KR" altLang="en-US" sz="2500" b="1" dirty="0" smtClean="0">
                <a:latin typeface="+mn-ea"/>
              </a:rPr>
              <a:t>사전 </a:t>
            </a:r>
            <a:r>
              <a:rPr lang="ko-KR" altLang="en-US" sz="2500" b="1" dirty="0" err="1">
                <a:latin typeface="+mn-ea"/>
              </a:rPr>
              <a:t>설정변경</a:t>
            </a:r>
            <a:r>
              <a:rPr lang="ko-KR" altLang="en-US" sz="2500" b="1" dirty="0">
                <a:latin typeface="+mn-ea"/>
              </a:rPr>
              <a:t> </a:t>
            </a:r>
            <a:r>
              <a:rPr lang="en-US" altLang="ko-KR" sz="2500" b="1" dirty="0">
                <a:latin typeface="+mn-ea"/>
              </a:rPr>
              <a:t>– </a:t>
            </a:r>
            <a:r>
              <a:rPr lang="ko-KR" altLang="en-US" sz="2500" b="1" dirty="0">
                <a:latin typeface="+mn-ea"/>
              </a:rPr>
              <a:t>구글 보안설정 변경</a:t>
            </a:r>
            <a:r>
              <a:rPr lang="en-US" altLang="ko-KR" sz="2500" b="1" dirty="0">
                <a:latin typeface="+mn-ea"/>
              </a:rPr>
              <a:t> </a:t>
            </a:r>
            <a:r>
              <a:rPr lang="en-US" altLang="ko-KR" sz="2500" b="1" dirty="0" smtClean="0">
                <a:latin typeface="+mn-ea"/>
              </a:rPr>
              <a:t>(2/2)</a:t>
            </a:r>
            <a:endParaRPr lang="ko-KR" altLang="en-US" sz="2500" b="1" dirty="0"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2"/>
            <a:ext cx="9144000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4. </a:t>
            </a:r>
            <a:r>
              <a:rPr lang="ko-KR" altLang="en-US" sz="1600" b="1" dirty="0">
                <a:latin typeface="+mn-ea"/>
                <a:ea typeface="+mn-ea"/>
              </a:rPr>
              <a:t>‘보안 수준이 낮은 앱 </a:t>
            </a:r>
            <a:r>
              <a:rPr lang="ko-KR" altLang="en-US" sz="1600" b="1" dirty="0" err="1">
                <a:latin typeface="+mn-ea"/>
                <a:ea typeface="+mn-ea"/>
              </a:rPr>
              <a:t>허용’</a:t>
            </a:r>
            <a:r>
              <a:rPr lang="ko-KR" altLang="en-US" sz="1600" dirty="0" err="1">
                <a:latin typeface="+mn-ea"/>
                <a:ea typeface="+mn-ea"/>
              </a:rPr>
              <a:t>을</a:t>
            </a:r>
            <a:r>
              <a:rPr lang="ko-KR" altLang="en-US" sz="1600" dirty="0">
                <a:latin typeface="+mn-ea"/>
                <a:ea typeface="+mn-ea"/>
              </a:rPr>
              <a:t> ‘</a:t>
            </a:r>
            <a:r>
              <a:rPr lang="ko-KR" altLang="en-US" sz="1600" b="1" dirty="0" err="1">
                <a:latin typeface="+mn-ea"/>
                <a:ea typeface="+mn-ea"/>
              </a:rPr>
              <a:t>사용</a:t>
            </a:r>
            <a:r>
              <a:rPr lang="ko-KR" altLang="en-US" sz="1600" dirty="0" err="1">
                <a:latin typeface="+mn-ea"/>
                <a:ea typeface="+mn-ea"/>
              </a:rPr>
              <a:t>’으로</a:t>
            </a:r>
            <a:r>
              <a:rPr lang="ko-KR" altLang="en-US" sz="1600" dirty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변경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F2B2-D1B4-426D-A33E-4D298F8DC5F0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83" y="1550604"/>
            <a:ext cx="8844606" cy="3387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67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3" y="1764587"/>
            <a:ext cx="9105900" cy="3895725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1) </a:t>
            </a:r>
            <a:r>
              <a:rPr lang="ko-KR" altLang="en-US" sz="2500" b="1" dirty="0" smtClean="0">
                <a:latin typeface="+mn-ea"/>
              </a:rPr>
              <a:t>사전 </a:t>
            </a:r>
            <a:r>
              <a:rPr lang="ko-KR" altLang="en-US" sz="2500" b="1" dirty="0" err="1">
                <a:latin typeface="+mn-ea"/>
              </a:rPr>
              <a:t>설정변경</a:t>
            </a:r>
            <a:r>
              <a:rPr lang="ko-KR" altLang="en-US" sz="2500" b="1" dirty="0">
                <a:latin typeface="+mn-ea"/>
              </a:rPr>
              <a:t> </a:t>
            </a:r>
            <a:r>
              <a:rPr lang="en-US" altLang="ko-KR" sz="2500" b="1" dirty="0">
                <a:latin typeface="+mn-ea"/>
              </a:rPr>
              <a:t>– </a:t>
            </a:r>
            <a:r>
              <a:rPr lang="ko-KR" altLang="en-US" sz="2500" b="1" dirty="0" err="1" smtClean="0">
                <a:latin typeface="+mn-ea"/>
              </a:rPr>
              <a:t>지메일</a:t>
            </a:r>
            <a:r>
              <a:rPr lang="ko-KR" altLang="en-US" sz="2500" b="1" dirty="0" smtClean="0">
                <a:latin typeface="+mn-ea"/>
              </a:rPr>
              <a:t> </a:t>
            </a:r>
            <a:r>
              <a:rPr lang="en-US" altLang="ko-KR" sz="2500" b="1" dirty="0" smtClean="0">
                <a:latin typeface="+mn-ea"/>
              </a:rPr>
              <a:t>IMAP </a:t>
            </a:r>
            <a:r>
              <a:rPr lang="ko-KR" altLang="en-US" sz="2500" b="1" dirty="0" smtClean="0">
                <a:latin typeface="+mn-ea"/>
              </a:rPr>
              <a:t>허용 </a:t>
            </a:r>
            <a:r>
              <a:rPr lang="en-US" altLang="ko-KR" sz="2500" b="1" dirty="0" smtClean="0">
                <a:latin typeface="+mn-ea"/>
              </a:rPr>
              <a:t>(1/2)</a:t>
            </a:r>
            <a:endParaRPr lang="ko-KR" altLang="en-US" sz="2500" b="1" dirty="0"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F2B2-D1B4-426D-A33E-4D298F8DC5F0}" type="slidenum">
              <a:rPr lang="ko-KR" altLang="en-US" smtClean="0"/>
              <a:pPr/>
              <a:t>5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04309" y="1045951"/>
            <a:ext cx="9144000" cy="683095"/>
            <a:chOff x="304309" y="1045951"/>
            <a:chExt cx="9144000" cy="683095"/>
          </a:xfrm>
        </p:grpSpPr>
        <p:sp>
          <p:nvSpPr>
            <p:cNvPr id="9" name="제목 1"/>
            <p:cNvSpPr txBox="1">
              <a:spLocks/>
            </p:cNvSpPr>
            <p:nvPr/>
          </p:nvSpPr>
          <p:spPr>
            <a:xfrm>
              <a:off x="304309" y="1045951"/>
              <a:ext cx="9144000" cy="683095"/>
            </a:xfrm>
            <a:prstGeom prst="rect">
              <a:avLst/>
            </a:prstGeom>
          </p:spPr>
          <p:txBody>
            <a:bodyPr anchor="ctr" anchorCtr="0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 sz="1600" dirty="0" smtClean="0">
                  <a:latin typeface="+mn-ea"/>
                  <a:ea typeface="+mn-ea"/>
                </a:rPr>
                <a:t>1. </a:t>
              </a:r>
              <a:r>
                <a:rPr lang="en-US" altLang="ko-KR" sz="1600" dirty="0" smtClean="0">
                  <a:latin typeface="+mn-ea"/>
                  <a:ea typeface="+mn-ea"/>
                  <a:hlinkClick r:id="rId3"/>
                </a:rPr>
                <a:t>https://gmail.com</a:t>
              </a:r>
              <a:r>
                <a:rPr lang="en-US" altLang="ko-KR" sz="1600" dirty="0" smtClean="0">
                  <a:latin typeface="+mn-ea"/>
                  <a:ea typeface="+mn-ea"/>
                </a:rPr>
                <a:t> </a:t>
              </a:r>
              <a:r>
                <a:rPr lang="ko-KR" altLang="en-US" sz="1600" dirty="0" smtClean="0">
                  <a:latin typeface="+mn-ea"/>
                  <a:ea typeface="+mn-ea"/>
                </a:rPr>
                <a:t>에 접속 하여 로그인 후 우측 상단 </a:t>
              </a:r>
              <a:r>
                <a:rPr lang="ko-KR" altLang="en-US" sz="1600" b="1" dirty="0" smtClean="0">
                  <a:latin typeface="+mn-ea"/>
                  <a:ea typeface="+mn-ea"/>
                </a:rPr>
                <a:t>설정</a:t>
              </a:r>
              <a:r>
                <a:rPr lang="en-US" altLang="ko-KR" sz="1600" dirty="0" smtClean="0">
                  <a:latin typeface="+mn-ea"/>
                  <a:ea typeface="+mn-ea"/>
                </a:rPr>
                <a:t>(   )</a:t>
              </a:r>
              <a:r>
                <a:rPr lang="ko-KR" altLang="en-US" sz="1600" dirty="0" smtClean="0">
                  <a:latin typeface="+mn-ea"/>
                  <a:ea typeface="+mn-ea"/>
                </a:rPr>
                <a:t>아이콘 클릭 </a:t>
              </a:r>
              <a:endParaRPr lang="en-US" altLang="ko-KR" sz="1600" dirty="0" smtClean="0">
                <a:latin typeface="+mn-ea"/>
                <a:ea typeface="+mn-ea"/>
              </a:endParaRPr>
            </a:p>
            <a:p>
              <a:pPr>
                <a:lnSpc>
                  <a:spcPct val="100000"/>
                </a:lnSpc>
              </a:pPr>
              <a:r>
                <a:rPr lang="en-US" altLang="ko-KR" sz="1600" dirty="0" smtClean="0">
                  <a:latin typeface="+mn-ea"/>
                  <a:ea typeface="+mn-ea"/>
                </a:rPr>
                <a:t>   -&gt; </a:t>
              </a:r>
              <a:r>
                <a:rPr lang="en-US" altLang="ko-KR" sz="1600" b="1" dirty="0" smtClean="0">
                  <a:latin typeface="+mn-ea"/>
                  <a:ea typeface="+mn-ea"/>
                </a:rPr>
                <a:t>‘</a:t>
              </a:r>
              <a:r>
                <a:rPr lang="ko-KR" altLang="en-US" sz="1600" b="1" dirty="0" smtClean="0">
                  <a:latin typeface="+mn-ea"/>
                  <a:ea typeface="+mn-ea"/>
                </a:rPr>
                <a:t>모든 설정 보기</a:t>
              </a:r>
              <a:r>
                <a:rPr lang="en-US" altLang="ko-KR" sz="1600" b="1" dirty="0" smtClean="0">
                  <a:latin typeface="+mn-ea"/>
                  <a:ea typeface="+mn-ea"/>
                </a:rPr>
                <a:t>’ </a:t>
              </a:r>
              <a:r>
                <a:rPr lang="ko-KR" altLang="en-US" sz="1600" dirty="0" smtClean="0">
                  <a:latin typeface="+mn-ea"/>
                  <a:ea typeface="+mn-ea"/>
                </a:rPr>
                <a:t>메뉴로 이동</a:t>
              </a:r>
              <a:endParaRPr lang="ko-KR" altLang="en-US" sz="1600" dirty="0">
                <a:latin typeface="+mn-ea"/>
                <a:ea typeface="+mn-ea"/>
              </a:endParaRP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6718" y="1177948"/>
              <a:ext cx="190500" cy="209550"/>
            </a:xfrm>
            <a:prstGeom prst="rect">
              <a:avLst/>
            </a:prstGeom>
          </p:spPr>
        </p:pic>
      </p:grpSp>
      <p:sp>
        <p:nvSpPr>
          <p:cNvPr id="12" name="모서리가 둥근 직사각형 11"/>
          <p:cNvSpPr/>
          <p:nvPr/>
        </p:nvSpPr>
        <p:spPr>
          <a:xfrm>
            <a:off x="8596485" y="2047875"/>
            <a:ext cx="331384" cy="31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210511" y="2706223"/>
            <a:ext cx="1933489" cy="3798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1) </a:t>
            </a:r>
            <a:r>
              <a:rPr lang="ko-KR" altLang="en-US" sz="2500" b="1" dirty="0" smtClean="0">
                <a:latin typeface="+mn-ea"/>
              </a:rPr>
              <a:t>사전 </a:t>
            </a:r>
            <a:r>
              <a:rPr lang="ko-KR" altLang="en-US" sz="2500" b="1" dirty="0" err="1">
                <a:latin typeface="+mn-ea"/>
              </a:rPr>
              <a:t>설정변경</a:t>
            </a:r>
            <a:r>
              <a:rPr lang="ko-KR" altLang="en-US" sz="2500" b="1" dirty="0">
                <a:latin typeface="+mn-ea"/>
              </a:rPr>
              <a:t> </a:t>
            </a:r>
            <a:r>
              <a:rPr lang="en-US" altLang="ko-KR" sz="2500" b="1" dirty="0">
                <a:latin typeface="+mn-ea"/>
              </a:rPr>
              <a:t>– </a:t>
            </a:r>
            <a:r>
              <a:rPr lang="ko-KR" altLang="en-US" sz="2500" b="1" dirty="0" err="1" smtClean="0">
                <a:latin typeface="+mn-ea"/>
              </a:rPr>
              <a:t>지메일</a:t>
            </a:r>
            <a:r>
              <a:rPr lang="ko-KR" altLang="en-US" sz="2500" b="1" dirty="0" smtClean="0">
                <a:latin typeface="+mn-ea"/>
              </a:rPr>
              <a:t> </a:t>
            </a:r>
            <a:r>
              <a:rPr lang="en-US" altLang="ko-KR" sz="2500" b="1" dirty="0" smtClean="0">
                <a:latin typeface="+mn-ea"/>
              </a:rPr>
              <a:t>IMAP </a:t>
            </a:r>
            <a:r>
              <a:rPr lang="ko-KR" altLang="en-US" sz="2500" b="1" dirty="0" smtClean="0">
                <a:latin typeface="+mn-ea"/>
              </a:rPr>
              <a:t>허용 </a:t>
            </a:r>
            <a:r>
              <a:rPr lang="en-US" altLang="ko-KR" sz="2500" b="1" dirty="0" smtClean="0">
                <a:latin typeface="+mn-ea"/>
              </a:rPr>
              <a:t>(2/2)</a:t>
            </a:r>
            <a:endParaRPr lang="ko-KR" altLang="en-US" sz="2500" b="1" dirty="0"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F2B2-D1B4-426D-A33E-4D298F8DC5F0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304309" y="1134306"/>
            <a:ext cx="9144000" cy="341548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ko-KR" altLang="en-US" sz="1600" dirty="0" smtClean="0">
                <a:latin typeface="+mn-ea"/>
                <a:ea typeface="+mn-ea"/>
              </a:rPr>
              <a:t>상단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전달 및 </a:t>
            </a:r>
            <a:r>
              <a:rPr lang="en-US" altLang="ko-KR" sz="1600" b="1" dirty="0" smtClean="0">
                <a:latin typeface="+mn-ea"/>
                <a:ea typeface="+mn-ea"/>
              </a:rPr>
              <a:t>POP/IMAP’ </a:t>
            </a:r>
            <a:r>
              <a:rPr lang="ko-KR" altLang="en-US" sz="1600" dirty="0" smtClean="0">
                <a:latin typeface="+mn-ea"/>
                <a:ea typeface="+mn-ea"/>
              </a:rPr>
              <a:t>메뉴로 접속</a:t>
            </a:r>
            <a:r>
              <a:rPr lang="en-US" altLang="ko-KR" sz="1600" dirty="0" smtClean="0">
                <a:latin typeface="+mn-ea"/>
                <a:ea typeface="+mn-ea"/>
              </a:rPr>
              <a:t>, IMAP </a:t>
            </a:r>
            <a:r>
              <a:rPr lang="ko-KR" altLang="en-US" sz="1600" dirty="0" smtClean="0">
                <a:latin typeface="+mn-ea"/>
                <a:ea typeface="+mn-ea"/>
              </a:rPr>
              <a:t>액세스 항목에서 </a:t>
            </a:r>
            <a:r>
              <a:rPr lang="en-US" altLang="ko-KR" sz="1600" b="1" dirty="0" smtClean="0">
                <a:latin typeface="+mn-ea"/>
                <a:ea typeface="+mn-ea"/>
              </a:rPr>
              <a:t>‘IMAP </a:t>
            </a:r>
            <a:r>
              <a:rPr lang="ko-KR" altLang="en-US" sz="1600" b="1" dirty="0" smtClean="0">
                <a:latin typeface="+mn-ea"/>
                <a:ea typeface="+mn-ea"/>
              </a:rPr>
              <a:t>사용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ko-KR" altLang="en-US" sz="1600" b="1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클릭 </a:t>
            </a:r>
            <a:endParaRPr lang="ko-KR" altLang="en-US" sz="1600" dirty="0">
              <a:latin typeface="+mn-ea"/>
              <a:ea typeface="+mn-ea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04309" y="1496411"/>
            <a:ext cx="9144000" cy="341548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600" dirty="0" smtClean="0">
                <a:latin typeface="+mn-ea"/>
                <a:ea typeface="+mn-ea"/>
              </a:rPr>
              <a:t>3. </a:t>
            </a:r>
            <a:r>
              <a:rPr lang="ko-KR" altLang="en-US" sz="1600" dirty="0" smtClean="0">
                <a:latin typeface="+mn-ea"/>
                <a:ea typeface="+mn-ea"/>
              </a:rPr>
              <a:t>화면 하단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변경사항 저장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클릭</a:t>
            </a:r>
            <a:endParaRPr lang="ko-KR" altLang="en-US" sz="1600" dirty="0">
              <a:latin typeface="+mn-ea"/>
              <a:ea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15" y="1858516"/>
            <a:ext cx="7332360" cy="4517303"/>
          </a:xfrm>
          <a:prstGeom prst="rect">
            <a:avLst/>
          </a:prstGeom>
        </p:spPr>
      </p:pic>
      <p:sp>
        <p:nvSpPr>
          <p:cNvPr id="19" name="모서리가 둥근 직사각형 18"/>
          <p:cNvSpPr/>
          <p:nvPr/>
        </p:nvSpPr>
        <p:spPr>
          <a:xfrm>
            <a:off x="4251180" y="2398651"/>
            <a:ext cx="678267" cy="2281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469690" y="4196972"/>
            <a:ext cx="586921" cy="1838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01014" y="6154025"/>
            <a:ext cx="642339" cy="2437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  <a:ea typeface="+mn-ea"/>
              </a:rPr>
              <a:t>2) </a:t>
            </a:r>
            <a:r>
              <a:rPr lang="ko-KR" altLang="en-US" sz="2500" b="1" dirty="0" smtClean="0">
                <a:latin typeface="+mn-ea"/>
                <a:ea typeface="+mn-ea"/>
              </a:rPr>
              <a:t>설치된 </a:t>
            </a:r>
            <a:r>
              <a:rPr lang="en-US" altLang="ko-KR" sz="2500" b="1" dirty="0" smtClean="0">
                <a:latin typeface="+mn-ea"/>
                <a:ea typeface="+mn-ea"/>
              </a:rPr>
              <a:t>Outlook </a:t>
            </a:r>
            <a:r>
              <a:rPr lang="ko-KR" altLang="en-US" sz="2500" b="1" dirty="0" smtClean="0">
                <a:latin typeface="+mn-ea"/>
                <a:ea typeface="+mn-ea"/>
              </a:rPr>
              <a:t>버전 확인방법</a:t>
            </a:r>
            <a:endParaRPr lang="ko-KR" altLang="en-US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2"/>
            <a:ext cx="4513003" cy="607932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1. </a:t>
            </a:r>
            <a:r>
              <a:rPr lang="ko-KR" altLang="en-US" sz="1600" dirty="0" smtClean="0">
                <a:latin typeface="+mn-ea"/>
                <a:ea typeface="+mn-ea"/>
              </a:rPr>
              <a:t>개인 </a:t>
            </a:r>
            <a:r>
              <a:rPr lang="en-US" altLang="ko-KR" sz="1600" dirty="0" smtClean="0">
                <a:latin typeface="+mn-ea"/>
                <a:ea typeface="+mn-ea"/>
              </a:rPr>
              <a:t>PC</a:t>
            </a:r>
            <a:r>
              <a:rPr lang="ko-KR" altLang="en-US" sz="1600" dirty="0" smtClean="0">
                <a:latin typeface="+mn-ea"/>
                <a:ea typeface="+mn-ea"/>
              </a:rPr>
              <a:t>에서 좌측 하단 </a:t>
            </a:r>
            <a:r>
              <a:rPr lang="ko-KR" altLang="en-US" sz="1600" b="1" dirty="0" smtClean="0">
                <a:latin typeface="+mn-ea"/>
                <a:ea typeface="+mn-ea"/>
              </a:rPr>
              <a:t>윈도우아이콘 </a:t>
            </a:r>
            <a:endParaRPr lang="en-US" altLang="ko-KR" sz="1600" b="1" dirty="0" smtClean="0">
              <a:latin typeface="+mn-ea"/>
              <a:ea typeface="+mn-ea"/>
            </a:endParaRPr>
          </a:p>
          <a:p>
            <a:r>
              <a:rPr lang="ko-KR" altLang="en-US" sz="1600" dirty="0" smtClean="0">
                <a:latin typeface="+mn-ea"/>
                <a:ea typeface="+mn-ea"/>
              </a:rPr>
              <a:t>   혹은</a:t>
            </a:r>
            <a:r>
              <a:rPr lang="ko-KR" altLang="en-US" sz="1600" b="1" dirty="0" smtClean="0">
                <a:latin typeface="+mn-ea"/>
                <a:ea typeface="+mn-ea"/>
              </a:rPr>
              <a:t> </a:t>
            </a:r>
            <a:r>
              <a:rPr lang="ko-KR" altLang="en-US" sz="1600" b="1" dirty="0" err="1" smtClean="0">
                <a:latin typeface="+mn-ea"/>
                <a:ea typeface="+mn-ea"/>
              </a:rPr>
              <a:t>돋보기모양</a:t>
            </a:r>
            <a:r>
              <a:rPr lang="ko-KR" altLang="en-US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클릭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7</a:t>
            </a:fld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483437" y="1616673"/>
            <a:ext cx="4333875" cy="3076575"/>
            <a:chOff x="483437" y="1438102"/>
            <a:chExt cx="4333875" cy="307657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437" y="1438102"/>
              <a:ext cx="4333875" cy="3076575"/>
            </a:xfrm>
            <a:prstGeom prst="rect">
              <a:avLst/>
            </a:prstGeom>
          </p:spPr>
        </p:pic>
        <p:sp>
          <p:nvSpPr>
            <p:cNvPr id="11" name="모서리가 둥근 직사각형 10"/>
            <p:cNvSpPr/>
            <p:nvPr/>
          </p:nvSpPr>
          <p:spPr>
            <a:xfrm>
              <a:off x="483437" y="4114800"/>
              <a:ext cx="422650" cy="39987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5194963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en-US" altLang="ko-KR" sz="1600" b="1" dirty="0" smtClean="0">
                <a:latin typeface="+mn-ea"/>
                <a:ea typeface="+mn-ea"/>
              </a:rPr>
              <a:t>‘Outlook’ </a:t>
            </a:r>
            <a:r>
              <a:rPr lang="ko-KR" altLang="en-US" sz="1600" dirty="0" smtClean="0">
                <a:latin typeface="+mn-ea"/>
                <a:ea typeface="+mn-ea"/>
              </a:rPr>
              <a:t>입력 후 설치된 </a:t>
            </a:r>
            <a:r>
              <a:rPr lang="en-US" altLang="ko-KR" sz="1600" dirty="0" smtClean="0">
                <a:latin typeface="+mn-ea"/>
                <a:ea typeface="+mn-ea"/>
              </a:rPr>
              <a:t>Outlook </a:t>
            </a:r>
            <a:r>
              <a:rPr lang="ko-KR" altLang="en-US" sz="1600" dirty="0" err="1" smtClean="0">
                <a:latin typeface="+mn-ea"/>
                <a:ea typeface="+mn-ea"/>
              </a:rPr>
              <a:t>버전확인</a:t>
            </a:r>
            <a:endParaRPr lang="en-US" altLang="ko-KR" sz="1600" dirty="0">
              <a:latin typeface="+mn-ea"/>
              <a:ea typeface="+mn-ea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5436926" y="1616673"/>
            <a:ext cx="4029075" cy="3076575"/>
            <a:chOff x="5436926" y="1438102"/>
            <a:chExt cx="4029075" cy="3076575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6926" y="1438102"/>
              <a:ext cx="4029075" cy="3076575"/>
            </a:xfrm>
            <a:prstGeom prst="rect">
              <a:avLst/>
            </a:prstGeom>
          </p:spPr>
        </p:pic>
        <p:sp>
          <p:nvSpPr>
            <p:cNvPr id="16" name="모서리가 둥근 직사각형 15"/>
            <p:cNvSpPr/>
            <p:nvPr/>
          </p:nvSpPr>
          <p:spPr>
            <a:xfrm>
              <a:off x="5656725" y="1550604"/>
              <a:ext cx="935268" cy="39987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8028623" y="1550604"/>
              <a:ext cx="766242" cy="73539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>
          <a:xfrm>
            <a:off x="304309" y="476451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3. Outlook </a:t>
            </a:r>
            <a:r>
              <a:rPr lang="ko-KR" altLang="en-US" sz="1600" dirty="0" smtClean="0">
                <a:latin typeface="+mn-ea"/>
                <a:ea typeface="+mn-ea"/>
              </a:rPr>
              <a:t>버전 확인방법</a:t>
            </a:r>
            <a:endParaRPr lang="en-US" altLang="ko-KR" sz="1600" dirty="0">
              <a:latin typeface="+mn-ea"/>
              <a:ea typeface="+mn-ea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37" y="5227926"/>
            <a:ext cx="704255" cy="835819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4412924" y="5212448"/>
            <a:ext cx="2088030" cy="851297"/>
            <a:chOff x="3338218" y="5191708"/>
            <a:chExt cx="2088030" cy="851297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9562" y="5191708"/>
              <a:ext cx="1106686" cy="851297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38218" y="5199448"/>
              <a:ext cx="1106686" cy="835819"/>
            </a:xfrm>
            <a:prstGeom prst="rect">
              <a:avLst/>
            </a:prstGeom>
          </p:spPr>
        </p:pic>
      </p:grpSp>
      <p:sp>
        <p:nvSpPr>
          <p:cNvPr id="22" name="제목 1"/>
          <p:cNvSpPr txBox="1">
            <a:spLocks/>
          </p:cNvSpPr>
          <p:nvPr/>
        </p:nvSpPr>
        <p:spPr>
          <a:xfrm>
            <a:off x="1187692" y="5289075"/>
            <a:ext cx="3212146" cy="6672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1600" b="1" dirty="0" smtClean="0">
                <a:latin typeface="+mn-ea"/>
                <a:ea typeface="+mn-ea"/>
              </a:rPr>
              <a:t>Office365 Outlook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+mn-ea"/>
                <a:ea typeface="+mn-ea"/>
              </a:rPr>
              <a:t>매뉴얼로 데이터 </a:t>
            </a:r>
            <a:r>
              <a:rPr lang="ko-KR" altLang="en-US" sz="1600" dirty="0" err="1" smtClean="0">
                <a:latin typeface="+mn-ea"/>
                <a:ea typeface="+mn-ea"/>
              </a:rPr>
              <a:t>이관진행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6415462" y="5269516"/>
            <a:ext cx="3019483" cy="6917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1600" b="1" dirty="0" smtClean="0">
                <a:latin typeface="+mn-ea"/>
                <a:ea typeface="+mn-ea"/>
              </a:rPr>
              <a:t>Outlook 2016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latin typeface="+mn-ea"/>
                <a:ea typeface="+mn-ea"/>
              </a:rPr>
              <a:t>매뉴얼로 </a:t>
            </a:r>
            <a:r>
              <a:rPr lang="ko-KR" altLang="en-US" sz="1600" dirty="0">
                <a:latin typeface="+mn-ea"/>
              </a:rPr>
              <a:t>데이터 </a:t>
            </a:r>
            <a:r>
              <a:rPr lang="ko-KR" altLang="en-US" sz="1600" dirty="0" err="1" smtClean="0">
                <a:latin typeface="+mn-ea"/>
              </a:rPr>
              <a:t>이관진행</a:t>
            </a:r>
            <a:endParaRPr lang="en-US" altLang="ko-KR" sz="1600" dirty="0">
              <a:latin typeface="+mn-ea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459765" y="5156662"/>
            <a:ext cx="3626459" cy="10536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453349" y="5156662"/>
            <a:ext cx="4623976" cy="10536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936725" y="4284755"/>
            <a:ext cx="422650" cy="3998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" y="1438102"/>
            <a:ext cx="4000500" cy="184785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405" y="1438102"/>
            <a:ext cx="5066831" cy="355813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3) </a:t>
            </a:r>
            <a:r>
              <a:rPr lang="en-US" altLang="ko-KR" sz="2500" b="1" dirty="0" smtClean="0">
                <a:latin typeface="+mn-ea"/>
                <a:ea typeface="+mn-ea"/>
              </a:rPr>
              <a:t>Outlook2016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 smtClean="0">
                <a:latin typeface="+mn-ea"/>
                <a:ea typeface="+mn-ea"/>
              </a:rPr>
              <a:t>신규메일</a:t>
            </a:r>
            <a:r>
              <a:rPr lang="ko-KR" altLang="en-US" sz="2500" b="1" dirty="0" smtClean="0">
                <a:latin typeface="+mn-ea"/>
                <a:ea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(1/4)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1. Outlook </a:t>
            </a:r>
            <a:r>
              <a:rPr lang="ko-KR" altLang="en-US" sz="1600" dirty="0" smtClean="0">
                <a:latin typeface="+mn-ea"/>
                <a:ea typeface="+mn-ea"/>
              </a:rPr>
              <a:t>실행 후 좌측 상단에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파일</a:t>
            </a:r>
            <a:r>
              <a:rPr lang="en-US" altLang="ko-KR" sz="1600" b="1" dirty="0" smtClean="0">
                <a:latin typeface="+mn-ea"/>
                <a:ea typeface="+mn-ea"/>
              </a:rPr>
              <a:t>’ </a:t>
            </a:r>
            <a:r>
              <a:rPr lang="ko-KR" altLang="en-US" sz="1600" dirty="0" smtClean="0">
                <a:latin typeface="+mn-ea"/>
                <a:ea typeface="+mn-ea"/>
              </a:rPr>
              <a:t>클릭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725405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계정 추가</a:t>
            </a:r>
            <a:r>
              <a:rPr lang="en-US" altLang="ko-KR" sz="1600" b="1" dirty="0" smtClean="0">
                <a:latin typeface="+mn-ea"/>
                <a:ea typeface="+mn-ea"/>
              </a:rPr>
              <a:t>’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클릭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482790" y="1660725"/>
            <a:ext cx="407237" cy="2631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779718" y="2491532"/>
            <a:ext cx="662160" cy="266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01983" y="303695"/>
            <a:ext cx="9144000" cy="629755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dirty="0" smtClean="0">
                <a:latin typeface="+mn-ea"/>
              </a:rPr>
              <a:t>3) </a:t>
            </a:r>
            <a:r>
              <a:rPr lang="en-US" altLang="ko-KR" sz="2500" b="1" dirty="0" smtClean="0">
                <a:latin typeface="+mn-ea"/>
                <a:ea typeface="+mn-ea"/>
              </a:rPr>
              <a:t>Outlook2016</a:t>
            </a:r>
            <a:r>
              <a:rPr lang="ko-KR" altLang="en-US" sz="2500" b="1" dirty="0" smtClean="0">
                <a:latin typeface="+mn-ea"/>
                <a:ea typeface="+mn-ea"/>
              </a:rPr>
              <a:t>으로 데이터 </a:t>
            </a:r>
            <a:r>
              <a:rPr lang="ko-KR" altLang="en-US" sz="2500" b="1" dirty="0">
                <a:latin typeface="+mn-ea"/>
              </a:rPr>
              <a:t>연동</a:t>
            </a:r>
            <a:r>
              <a:rPr lang="en-US" altLang="ko-KR" sz="2500" b="1" dirty="0" smtClean="0">
                <a:latin typeface="+mn-ea"/>
                <a:ea typeface="+mn-ea"/>
              </a:rPr>
              <a:t> – </a:t>
            </a:r>
            <a:r>
              <a:rPr lang="ko-KR" altLang="en-US" sz="2500" b="1" dirty="0" err="1" smtClean="0">
                <a:latin typeface="+mn-ea"/>
                <a:ea typeface="+mn-ea"/>
              </a:rPr>
              <a:t>신규메일</a:t>
            </a:r>
            <a:r>
              <a:rPr lang="ko-KR" altLang="en-US" sz="2500" b="1" dirty="0" smtClean="0">
                <a:latin typeface="+mn-ea"/>
                <a:ea typeface="+mn-ea"/>
              </a:rPr>
              <a:t> 연결</a:t>
            </a:r>
            <a:r>
              <a:rPr lang="en-US" altLang="ko-KR" sz="2500" b="1" dirty="0" smtClean="0">
                <a:latin typeface="+mn-ea"/>
                <a:ea typeface="+mn-ea"/>
              </a:rPr>
              <a:t>(2/4)</a:t>
            </a:r>
            <a:r>
              <a:rPr lang="ko-KR" altLang="en-US" sz="2500" b="1" dirty="0" smtClean="0">
                <a:latin typeface="+mn-ea"/>
                <a:ea typeface="+mn-ea"/>
              </a:rPr>
              <a:t> </a:t>
            </a:r>
            <a:r>
              <a:rPr lang="en-US" altLang="ko-KR" sz="2500" b="1" dirty="0" smtClean="0">
                <a:latin typeface="+mn-ea"/>
                <a:ea typeface="+mn-ea"/>
              </a:rPr>
              <a:t> </a:t>
            </a:r>
            <a:endParaRPr lang="en-US" altLang="ko-KR" sz="2500" b="1" dirty="0"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4309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1. </a:t>
            </a:r>
            <a:r>
              <a:rPr lang="en-US" altLang="ko-KR" sz="1600" b="1" dirty="0" smtClean="0">
                <a:latin typeface="+mn-ea"/>
                <a:ea typeface="+mn-ea"/>
              </a:rPr>
              <a:t>‘</a:t>
            </a:r>
            <a:r>
              <a:rPr lang="ko-KR" altLang="en-US" sz="1600" b="1" dirty="0" smtClean="0">
                <a:latin typeface="+mn-ea"/>
                <a:ea typeface="+mn-ea"/>
              </a:rPr>
              <a:t>수동 설정 또는 추가 서버 유형</a:t>
            </a:r>
            <a:r>
              <a:rPr lang="en-US" altLang="ko-KR" sz="1600" b="1" dirty="0" smtClean="0">
                <a:latin typeface="+mn-ea"/>
                <a:ea typeface="+mn-ea"/>
              </a:rPr>
              <a:t>‘ </a:t>
            </a:r>
            <a:r>
              <a:rPr lang="ko-KR" altLang="en-US" sz="1600" dirty="0" smtClean="0">
                <a:latin typeface="+mn-ea"/>
                <a:ea typeface="+mn-ea"/>
              </a:rPr>
              <a:t>선택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21827" y="6516130"/>
            <a:ext cx="9906000" cy="341870"/>
          </a:xfrm>
        </p:spPr>
        <p:txBody>
          <a:bodyPr/>
          <a:lstStyle/>
          <a:p>
            <a:fld id="{DE01F2B2-D1B4-426D-A33E-4D298F8DC5F0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062754" y="1045952"/>
            <a:ext cx="4513003" cy="3921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latin typeface="+mn-ea"/>
                <a:ea typeface="+mn-ea"/>
              </a:rPr>
              <a:t>2. </a:t>
            </a:r>
            <a:r>
              <a:rPr lang="en-US" altLang="ko-KR" sz="1600" b="1" dirty="0" smtClean="0">
                <a:latin typeface="+mn-ea"/>
                <a:ea typeface="+mn-ea"/>
              </a:rPr>
              <a:t>‘POP </a:t>
            </a:r>
            <a:r>
              <a:rPr lang="ko-KR" altLang="en-US" sz="1600" b="1" dirty="0" smtClean="0">
                <a:latin typeface="+mn-ea"/>
                <a:ea typeface="+mn-ea"/>
              </a:rPr>
              <a:t>또는 </a:t>
            </a:r>
            <a:r>
              <a:rPr lang="en-US" altLang="ko-KR" sz="1600" b="1" dirty="0" smtClean="0">
                <a:latin typeface="+mn-ea"/>
                <a:ea typeface="+mn-ea"/>
              </a:rPr>
              <a:t>IMAP’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ko-KR" altLang="en-US" sz="1600" dirty="0" smtClean="0">
                <a:latin typeface="+mn-ea"/>
                <a:ea typeface="+mn-ea"/>
              </a:rPr>
              <a:t>선택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endParaRPr lang="en-US" altLang="ko-KR" sz="1600" dirty="0"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70" y="1438102"/>
            <a:ext cx="4324218" cy="300961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539" y="1438101"/>
            <a:ext cx="4324218" cy="300961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604037" y="3844113"/>
            <a:ext cx="1189252" cy="266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621399" y="2339308"/>
            <a:ext cx="1409715" cy="3151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981</Words>
  <Application>Microsoft Office PowerPoint</Application>
  <PresentationFormat>A4 용지(210x297mm)</PresentationFormat>
  <Paragraphs>156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맑은 고딕</vt:lpstr>
      <vt:lpstr>Arial</vt:lpstr>
      <vt:lpstr>Calibri</vt:lpstr>
      <vt:lpstr>Calibri Light</vt:lpstr>
      <vt:lpstr>Times New Roman</vt:lpstr>
      <vt:lpstr>Office 테마</vt:lpstr>
      <vt:lpstr>인하대학교 메일데이터 이관매뉴얼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인하대학교 메일데이터 백업매뉴얼</dc:title>
  <dc:creator>216033</dc:creator>
  <cp:lastModifiedBy>216033</cp:lastModifiedBy>
  <cp:revision>47</cp:revision>
  <dcterms:created xsi:type="dcterms:W3CDTF">2020-09-28T23:58:10Z</dcterms:created>
  <dcterms:modified xsi:type="dcterms:W3CDTF">2020-10-05T01:15:08Z</dcterms:modified>
</cp:coreProperties>
</file>